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8"/>
  </p:notesMasterIdLst>
  <p:sldIdLst>
    <p:sldId id="313" r:id="rId2"/>
    <p:sldId id="314" r:id="rId3"/>
    <p:sldId id="315" r:id="rId4"/>
    <p:sldId id="428" r:id="rId5"/>
    <p:sldId id="429" r:id="rId6"/>
    <p:sldId id="430" r:id="rId7"/>
    <p:sldId id="431" r:id="rId8"/>
    <p:sldId id="432" r:id="rId9"/>
    <p:sldId id="433" r:id="rId10"/>
    <p:sldId id="434" r:id="rId11"/>
    <p:sldId id="435" r:id="rId12"/>
    <p:sldId id="436" r:id="rId13"/>
    <p:sldId id="437" r:id="rId14"/>
    <p:sldId id="438" r:id="rId15"/>
    <p:sldId id="439" r:id="rId16"/>
    <p:sldId id="440" r:id="rId17"/>
    <p:sldId id="441" r:id="rId18"/>
    <p:sldId id="442" r:id="rId19"/>
    <p:sldId id="443" r:id="rId20"/>
    <p:sldId id="444" r:id="rId21"/>
    <p:sldId id="445" r:id="rId22"/>
    <p:sldId id="446" r:id="rId23"/>
    <p:sldId id="447" r:id="rId24"/>
    <p:sldId id="448" r:id="rId25"/>
    <p:sldId id="449" r:id="rId26"/>
    <p:sldId id="450" r:id="rId27"/>
    <p:sldId id="451" r:id="rId28"/>
    <p:sldId id="452" r:id="rId29"/>
    <p:sldId id="453" r:id="rId30"/>
    <p:sldId id="454" r:id="rId31"/>
    <p:sldId id="455" r:id="rId32"/>
    <p:sldId id="456" r:id="rId33"/>
    <p:sldId id="457" r:id="rId34"/>
    <p:sldId id="458" r:id="rId35"/>
    <p:sldId id="459" r:id="rId36"/>
    <p:sldId id="460" r:id="rId37"/>
    <p:sldId id="461" r:id="rId38"/>
    <p:sldId id="462" r:id="rId39"/>
    <p:sldId id="463" r:id="rId40"/>
    <p:sldId id="464" r:id="rId41"/>
    <p:sldId id="465" r:id="rId42"/>
    <p:sldId id="466" r:id="rId43"/>
    <p:sldId id="467" r:id="rId44"/>
    <p:sldId id="468" r:id="rId45"/>
    <p:sldId id="469" r:id="rId46"/>
    <p:sldId id="470" r:id="rId47"/>
    <p:sldId id="471" r:id="rId48"/>
    <p:sldId id="472" r:id="rId49"/>
    <p:sldId id="473" r:id="rId50"/>
    <p:sldId id="474" r:id="rId51"/>
    <p:sldId id="475" r:id="rId52"/>
    <p:sldId id="476" r:id="rId53"/>
    <p:sldId id="477" r:id="rId54"/>
    <p:sldId id="478" r:id="rId55"/>
    <p:sldId id="479" r:id="rId56"/>
    <p:sldId id="480" r:id="rId57"/>
    <p:sldId id="481" r:id="rId58"/>
    <p:sldId id="482" r:id="rId59"/>
    <p:sldId id="483" r:id="rId60"/>
    <p:sldId id="484" r:id="rId61"/>
    <p:sldId id="485" r:id="rId62"/>
    <p:sldId id="486" r:id="rId63"/>
    <p:sldId id="487" r:id="rId64"/>
    <p:sldId id="488" r:id="rId65"/>
    <p:sldId id="489" r:id="rId66"/>
    <p:sldId id="490" r:id="rId67"/>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047" autoAdjust="0"/>
    <p:restoredTop sz="94660"/>
  </p:normalViewPr>
  <p:slideViewPr>
    <p:cSldViewPr snapToGrid="0">
      <p:cViewPr varScale="1">
        <p:scale>
          <a:sx n="88" d="100"/>
          <a:sy n="88" d="100"/>
        </p:scale>
        <p:origin x="-466" y="-77"/>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F9364F2-BBF8-40FC-9AA4-ADAC48C8CE71}" type="datetimeFigureOut">
              <a:rPr lang="en-US" smtClean="0"/>
              <a:pPr/>
              <a:t>1/6/2023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818E1F7-80D6-4BB2-8806-073FC6C7C2EC}"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p:nvPr>
        </p:nvSpPr>
        <p:spPr>
          <a:xfrm>
            <a:off x="711200" y="1371600"/>
            <a:ext cx="10468864"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a:t>Click to edit Master title style</a:t>
            </a:r>
            <a:endParaRPr lang="en-US" dirty="0"/>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4" name="Date Placeholder 9">
            <a:extLst>
              <a:ext uri="{FF2B5EF4-FFF2-40B4-BE49-F238E27FC236}">
                <a16:creationId xmlns="" xmlns:a16="http://schemas.microsoft.com/office/drawing/2014/main" id="{9AFDA02A-B455-459B-B7B5-2A92F1F0A45C}"/>
              </a:ext>
            </a:extLst>
          </p:cNvPr>
          <p:cNvSpPr>
            <a:spLocks noGrp="1"/>
          </p:cNvSpPr>
          <p:nvPr>
            <p:ph type="dt" sz="half" idx="10"/>
          </p:nvPr>
        </p:nvSpPr>
        <p:spPr/>
        <p:txBody>
          <a:bodyPr/>
          <a:lstStyle>
            <a:lvl1pPr>
              <a:defRPr/>
            </a:lvl1pPr>
          </a:lstStyle>
          <a:p>
            <a:fld id="{AC0D3281-B01E-4303-A197-B699EE612B0D}" type="datetime3">
              <a:rPr lang="en-US" smtClean="0"/>
              <a:pPr/>
              <a:t>6 January 2023</a:t>
            </a:fld>
            <a:endParaRPr lang="en-IN"/>
          </a:p>
        </p:txBody>
      </p:sp>
      <p:sp>
        <p:nvSpPr>
          <p:cNvPr id="5" name="Footer Placeholder 21">
            <a:extLst>
              <a:ext uri="{FF2B5EF4-FFF2-40B4-BE49-F238E27FC236}">
                <a16:creationId xmlns="" xmlns:a16="http://schemas.microsoft.com/office/drawing/2014/main" id="{A7FE5535-F0A1-4834-B65D-374CCECD77FE}"/>
              </a:ext>
            </a:extLst>
          </p:cNvPr>
          <p:cNvSpPr>
            <a:spLocks noGrp="1"/>
          </p:cNvSpPr>
          <p:nvPr>
            <p:ph type="ftr" sz="quarter" idx="11"/>
          </p:nvPr>
        </p:nvSpPr>
        <p:spPr>
          <a:xfrm>
            <a:off x="9652000" y="6477000"/>
            <a:ext cx="1930400" cy="381000"/>
          </a:xfrm>
          <a:prstGeom prst="rect">
            <a:avLst/>
          </a:prstGeom>
        </p:spPr>
        <p:txBody>
          <a:bodyPr/>
          <a:lstStyle>
            <a:lvl1pPr eaLnBrk="1" fontAlgn="auto" hangingPunct="1">
              <a:spcBef>
                <a:spcPts val="0"/>
              </a:spcBef>
              <a:spcAft>
                <a:spcPts val="0"/>
              </a:spcAft>
              <a:defRPr>
                <a:latin typeface="+mn-lt"/>
                <a:cs typeface="+mn-cs"/>
              </a:defRPr>
            </a:lvl1pPr>
          </a:lstStyle>
          <a:p>
            <a:endParaRPr lang="en-IN"/>
          </a:p>
        </p:txBody>
      </p:sp>
    </p:spTree>
    <p:extLst>
      <p:ext uri="{BB962C8B-B14F-4D97-AF65-F5344CB8AC3E}">
        <p14:creationId xmlns="" xmlns:p14="http://schemas.microsoft.com/office/powerpoint/2010/main" val="42548218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a:extLst>
              <a:ext uri="{FF2B5EF4-FFF2-40B4-BE49-F238E27FC236}">
                <a16:creationId xmlns="" xmlns:a16="http://schemas.microsoft.com/office/drawing/2014/main" id="{4364F5B5-0E5A-4D7F-AFD0-DBE849F07EFB}"/>
              </a:ext>
            </a:extLst>
          </p:cNvPr>
          <p:cNvSpPr>
            <a:spLocks noGrp="1"/>
          </p:cNvSpPr>
          <p:nvPr>
            <p:ph type="dt" sz="half" idx="10"/>
          </p:nvPr>
        </p:nvSpPr>
        <p:spPr/>
        <p:txBody>
          <a:bodyPr/>
          <a:lstStyle>
            <a:lvl1pPr>
              <a:defRPr/>
            </a:lvl1pPr>
          </a:lstStyle>
          <a:p>
            <a:fld id="{0041FD0D-570C-4A83-8160-C268C5C25CAF}" type="datetime3">
              <a:rPr lang="en-US" smtClean="0"/>
              <a:pPr/>
              <a:t>6 January 2023</a:t>
            </a:fld>
            <a:endParaRPr lang="en-IN"/>
          </a:p>
        </p:txBody>
      </p:sp>
      <p:sp>
        <p:nvSpPr>
          <p:cNvPr id="5" name="Footer Placeholder 21">
            <a:extLst>
              <a:ext uri="{FF2B5EF4-FFF2-40B4-BE49-F238E27FC236}">
                <a16:creationId xmlns="" xmlns:a16="http://schemas.microsoft.com/office/drawing/2014/main" id="{A145FD39-FCCA-49F7-B8C9-754F079C95D1}"/>
              </a:ext>
            </a:extLst>
          </p:cNvPr>
          <p:cNvSpPr>
            <a:spLocks noGrp="1"/>
          </p:cNvSpPr>
          <p:nvPr>
            <p:ph type="ftr" sz="quarter" idx="11"/>
          </p:nvPr>
        </p:nvSpPr>
        <p:spPr>
          <a:xfrm>
            <a:off x="9652000" y="6477000"/>
            <a:ext cx="1930400" cy="381000"/>
          </a:xfrm>
          <a:prstGeom prst="rect">
            <a:avLst/>
          </a:prstGeom>
        </p:spPr>
        <p:txBody>
          <a:bodyPr/>
          <a:lstStyle>
            <a:lvl1pPr eaLnBrk="1" fontAlgn="auto" hangingPunct="1">
              <a:spcBef>
                <a:spcPts val="0"/>
              </a:spcBef>
              <a:spcAft>
                <a:spcPts val="0"/>
              </a:spcAft>
              <a:defRPr>
                <a:latin typeface="+mn-lt"/>
                <a:cs typeface="+mn-cs"/>
              </a:defRPr>
            </a:lvl1pPr>
          </a:lstStyle>
          <a:p>
            <a:endParaRPr lang="en-IN"/>
          </a:p>
        </p:txBody>
      </p:sp>
    </p:spTree>
    <p:extLst>
      <p:ext uri="{BB962C8B-B14F-4D97-AF65-F5344CB8AC3E}">
        <p14:creationId xmlns="" xmlns:p14="http://schemas.microsoft.com/office/powerpoint/2010/main" val="12782930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2"/>
            <a:ext cx="2743200" cy="5211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914402"/>
            <a:ext cx="8026400" cy="5211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a:extLst>
              <a:ext uri="{FF2B5EF4-FFF2-40B4-BE49-F238E27FC236}">
                <a16:creationId xmlns="" xmlns:a16="http://schemas.microsoft.com/office/drawing/2014/main" id="{AD1A13AD-B4A3-4112-ADF9-414CA278F5FD}"/>
              </a:ext>
            </a:extLst>
          </p:cNvPr>
          <p:cNvSpPr>
            <a:spLocks noGrp="1"/>
          </p:cNvSpPr>
          <p:nvPr>
            <p:ph type="dt" sz="half" idx="10"/>
          </p:nvPr>
        </p:nvSpPr>
        <p:spPr/>
        <p:txBody>
          <a:bodyPr/>
          <a:lstStyle>
            <a:lvl1pPr>
              <a:defRPr/>
            </a:lvl1pPr>
          </a:lstStyle>
          <a:p>
            <a:fld id="{09A2C0A6-D5F5-442B-9AE7-30A172A82186}" type="datetime3">
              <a:rPr lang="en-US" smtClean="0"/>
              <a:pPr/>
              <a:t>6 January 2023</a:t>
            </a:fld>
            <a:endParaRPr lang="en-IN"/>
          </a:p>
        </p:txBody>
      </p:sp>
      <p:sp>
        <p:nvSpPr>
          <p:cNvPr id="5" name="Footer Placeholder 21">
            <a:extLst>
              <a:ext uri="{FF2B5EF4-FFF2-40B4-BE49-F238E27FC236}">
                <a16:creationId xmlns="" xmlns:a16="http://schemas.microsoft.com/office/drawing/2014/main" id="{FF6D4065-37E6-4658-BA2B-2163CA436589}"/>
              </a:ext>
            </a:extLst>
          </p:cNvPr>
          <p:cNvSpPr>
            <a:spLocks noGrp="1"/>
          </p:cNvSpPr>
          <p:nvPr>
            <p:ph type="ftr" sz="quarter" idx="11"/>
          </p:nvPr>
        </p:nvSpPr>
        <p:spPr>
          <a:xfrm>
            <a:off x="9652000" y="6477000"/>
            <a:ext cx="1930400" cy="381000"/>
          </a:xfrm>
          <a:prstGeom prst="rect">
            <a:avLst/>
          </a:prstGeom>
        </p:spPr>
        <p:txBody>
          <a:bodyPr/>
          <a:lstStyle>
            <a:lvl1pPr eaLnBrk="1" fontAlgn="auto" hangingPunct="1">
              <a:spcBef>
                <a:spcPts val="0"/>
              </a:spcBef>
              <a:spcAft>
                <a:spcPts val="0"/>
              </a:spcAft>
              <a:defRPr>
                <a:latin typeface="+mn-lt"/>
                <a:cs typeface="+mn-cs"/>
              </a:defRPr>
            </a:lvl1pPr>
          </a:lstStyle>
          <a:p>
            <a:endParaRPr lang="en-IN"/>
          </a:p>
        </p:txBody>
      </p:sp>
    </p:spTree>
    <p:extLst>
      <p:ext uri="{BB962C8B-B14F-4D97-AF65-F5344CB8AC3E}">
        <p14:creationId xmlns="" xmlns:p14="http://schemas.microsoft.com/office/powerpoint/2010/main" val="12328975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28B2B664-04D7-4C56-93BC-266C8A028B69}"/>
              </a:ext>
            </a:extLst>
          </p:cNvPr>
          <p:cNvSpPr>
            <a:spLocks noGrp="1"/>
          </p:cNvSpPr>
          <p:nvPr>
            <p:ph type="dt" sz="half" idx="10"/>
          </p:nvPr>
        </p:nvSpPr>
        <p:spPr/>
        <p:txBody>
          <a:bodyPr/>
          <a:lstStyle>
            <a:lvl1pPr>
              <a:defRPr/>
            </a:lvl1pPr>
          </a:lstStyle>
          <a:p>
            <a:fld id="{97D6BF65-A8E3-4EDF-8467-1142F6C9B0A9}" type="datetime3">
              <a:rPr lang="en-US" smtClean="0"/>
              <a:pPr/>
              <a:t>6 January 2023</a:t>
            </a:fld>
            <a:endParaRPr lang="en-IN"/>
          </a:p>
        </p:txBody>
      </p:sp>
      <p:sp>
        <p:nvSpPr>
          <p:cNvPr id="4" name="Footer Placeholder 3">
            <a:extLst>
              <a:ext uri="{FF2B5EF4-FFF2-40B4-BE49-F238E27FC236}">
                <a16:creationId xmlns="" xmlns:a16="http://schemas.microsoft.com/office/drawing/2014/main" id="{9B674501-4883-4989-B6DA-E0448E5FEDCA}"/>
              </a:ext>
            </a:extLst>
          </p:cNvPr>
          <p:cNvSpPr>
            <a:spLocks noGrp="1"/>
          </p:cNvSpPr>
          <p:nvPr>
            <p:ph type="ftr" sz="quarter" idx="11"/>
          </p:nvPr>
        </p:nvSpPr>
        <p:spPr>
          <a:xfrm>
            <a:off x="9652000" y="6477000"/>
            <a:ext cx="1930400" cy="381000"/>
          </a:xfrm>
          <a:prstGeom prst="rect">
            <a:avLst/>
          </a:prstGeom>
        </p:spPr>
        <p:txBody>
          <a:bodyPr/>
          <a:lstStyle>
            <a:lvl1pPr eaLnBrk="1" fontAlgn="auto" hangingPunct="1">
              <a:spcBef>
                <a:spcPts val="0"/>
              </a:spcBef>
              <a:spcAft>
                <a:spcPts val="0"/>
              </a:spcAft>
              <a:defRPr>
                <a:latin typeface="+mn-lt"/>
                <a:cs typeface="+mn-cs"/>
              </a:defRPr>
            </a:lvl1pPr>
          </a:lstStyle>
          <a:p>
            <a:endParaRPr lang="en-IN"/>
          </a:p>
        </p:txBody>
      </p:sp>
    </p:spTree>
    <p:extLst>
      <p:ext uri="{BB962C8B-B14F-4D97-AF65-F5344CB8AC3E}">
        <p14:creationId xmlns="" xmlns:p14="http://schemas.microsoft.com/office/powerpoint/2010/main" val="1918490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a:extLst>
              <a:ext uri="{FF2B5EF4-FFF2-40B4-BE49-F238E27FC236}">
                <a16:creationId xmlns="" xmlns:a16="http://schemas.microsoft.com/office/drawing/2014/main" id="{A901B7A2-501D-4445-BD85-1F0905ADE927}"/>
              </a:ext>
            </a:extLst>
          </p:cNvPr>
          <p:cNvSpPr>
            <a:spLocks noGrp="1"/>
          </p:cNvSpPr>
          <p:nvPr>
            <p:ph type="dt" sz="half" idx="10"/>
          </p:nvPr>
        </p:nvSpPr>
        <p:spPr/>
        <p:txBody>
          <a:bodyPr/>
          <a:lstStyle>
            <a:lvl1pPr>
              <a:defRPr/>
            </a:lvl1pPr>
          </a:lstStyle>
          <a:p>
            <a:fld id="{03846620-C6DE-4629-B16D-4D22831BA7A7}" type="datetime3">
              <a:rPr lang="en-US" smtClean="0"/>
              <a:pPr/>
              <a:t>6 January 2023</a:t>
            </a:fld>
            <a:endParaRPr lang="en-IN"/>
          </a:p>
        </p:txBody>
      </p:sp>
      <p:sp>
        <p:nvSpPr>
          <p:cNvPr id="5" name="Footer Placeholder 21">
            <a:extLst>
              <a:ext uri="{FF2B5EF4-FFF2-40B4-BE49-F238E27FC236}">
                <a16:creationId xmlns="" xmlns:a16="http://schemas.microsoft.com/office/drawing/2014/main" id="{CA50DA37-CACD-47BB-B61E-9C2B88509915}"/>
              </a:ext>
            </a:extLst>
          </p:cNvPr>
          <p:cNvSpPr>
            <a:spLocks noGrp="1"/>
          </p:cNvSpPr>
          <p:nvPr>
            <p:ph type="ftr" sz="quarter" idx="11"/>
          </p:nvPr>
        </p:nvSpPr>
        <p:spPr>
          <a:xfrm>
            <a:off x="9652000" y="6477000"/>
            <a:ext cx="1930400" cy="381000"/>
          </a:xfrm>
          <a:prstGeom prst="rect">
            <a:avLst/>
          </a:prstGeom>
        </p:spPr>
        <p:txBody>
          <a:bodyPr/>
          <a:lstStyle>
            <a:lvl1pPr eaLnBrk="1" fontAlgn="auto" hangingPunct="1">
              <a:spcBef>
                <a:spcPts val="0"/>
              </a:spcBef>
              <a:spcAft>
                <a:spcPts val="0"/>
              </a:spcAft>
              <a:defRPr>
                <a:latin typeface="+mn-lt"/>
                <a:cs typeface="+mn-cs"/>
              </a:defRPr>
            </a:lvl1pPr>
          </a:lstStyle>
          <a:p>
            <a:endParaRPr lang="en-IN"/>
          </a:p>
        </p:txBody>
      </p:sp>
    </p:spTree>
    <p:extLst>
      <p:ext uri="{BB962C8B-B14F-4D97-AF65-F5344CB8AC3E}">
        <p14:creationId xmlns="" xmlns:p14="http://schemas.microsoft.com/office/powerpoint/2010/main" val="2674211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07136" y="1316736"/>
            <a:ext cx="103632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en-US"/>
              <a:t>Click to edit Master title style</a:t>
            </a:r>
          </a:p>
        </p:txBody>
      </p:sp>
      <p:sp>
        <p:nvSpPr>
          <p:cNvPr id="3" name="Text Placeholder 2"/>
          <p:cNvSpPr>
            <a:spLocks noGrp="1"/>
          </p:cNvSpPr>
          <p:nvPr>
            <p:ph type="body" idx="1"/>
          </p:nvPr>
        </p:nvSpPr>
        <p:spPr>
          <a:xfrm>
            <a:off x="707136" y="2704664"/>
            <a:ext cx="103632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4" name="Date Placeholder 9">
            <a:extLst>
              <a:ext uri="{FF2B5EF4-FFF2-40B4-BE49-F238E27FC236}">
                <a16:creationId xmlns="" xmlns:a16="http://schemas.microsoft.com/office/drawing/2014/main" id="{CF0AF709-1F8C-4A0A-826D-1C807772758C}"/>
              </a:ext>
            </a:extLst>
          </p:cNvPr>
          <p:cNvSpPr>
            <a:spLocks noGrp="1"/>
          </p:cNvSpPr>
          <p:nvPr>
            <p:ph type="dt" sz="half" idx="10"/>
          </p:nvPr>
        </p:nvSpPr>
        <p:spPr/>
        <p:txBody>
          <a:bodyPr/>
          <a:lstStyle>
            <a:lvl1pPr>
              <a:defRPr/>
            </a:lvl1pPr>
          </a:lstStyle>
          <a:p>
            <a:fld id="{D006E7F1-E6F7-4079-B2E8-D05271598CF5}" type="datetime3">
              <a:rPr lang="en-US" smtClean="0"/>
              <a:pPr/>
              <a:t>6 January 2023</a:t>
            </a:fld>
            <a:endParaRPr lang="en-IN"/>
          </a:p>
        </p:txBody>
      </p:sp>
      <p:sp>
        <p:nvSpPr>
          <p:cNvPr id="5" name="Footer Placeholder 21">
            <a:extLst>
              <a:ext uri="{FF2B5EF4-FFF2-40B4-BE49-F238E27FC236}">
                <a16:creationId xmlns="" xmlns:a16="http://schemas.microsoft.com/office/drawing/2014/main" id="{DB76F05B-78E0-4A22-881A-A3803DA35980}"/>
              </a:ext>
            </a:extLst>
          </p:cNvPr>
          <p:cNvSpPr>
            <a:spLocks noGrp="1"/>
          </p:cNvSpPr>
          <p:nvPr>
            <p:ph type="ftr" sz="quarter" idx="11"/>
          </p:nvPr>
        </p:nvSpPr>
        <p:spPr>
          <a:xfrm>
            <a:off x="9652000" y="6477000"/>
            <a:ext cx="1930400" cy="381000"/>
          </a:xfrm>
          <a:prstGeom prst="rect">
            <a:avLst/>
          </a:prstGeom>
        </p:spPr>
        <p:txBody>
          <a:bodyPr/>
          <a:lstStyle>
            <a:lvl1pPr eaLnBrk="1" fontAlgn="auto" hangingPunct="1">
              <a:spcBef>
                <a:spcPts val="0"/>
              </a:spcBef>
              <a:spcAft>
                <a:spcPts val="0"/>
              </a:spcAft>
              <a:defRPr>
                <a:latin typeface="+mn-lt"/>
                <a:cs typeface="+mn-cs"/>
              </a:defRPr>
            </a:lvl1pPr>
          </a:lstStyle>
          <a:p>
            <a:endParaRPr lang="en-IN"/>
          </a:p>
        </p:txBody>
      </p:sp>
    </p:spTree>
    <p:extLst>
      <p:ext uri="{BB962C8B-B14F-4D97-AF65-F5344CB8AC3E}">
        <p14:creationId xmlns="" xmlns:p14="http://schemas.microsoft.com/office/powerpoint/2010/main" val="35873864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a:lstStyle/>
          <a:p>
            <a:r>
              <a:rPr lang="en-US"/>
              <a:t>Click to edit Master title style</a:t>
            </a:r>
          </a:p>
        </p:txBody>
      </p:sp>
      <p:sp>
        <p:nvSpPr>
          <p:cNvPr id="3" name="Content Placeholder 2"/>
          <p:cNvSpPr>
            <a:spLocks noGrp="1"/>
          </p:cNvSpPr>
          <p:nvPr>
            <p:ph sz="half" idx="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9">
            <a:extLst>
              <a:ext uri="{FF2B5EF4-FFF2-40B4-BE49-F238E27FC236}">
                <a16:creationId xmlns="" xmlns:a16="http://schemas.microsoft.com/office/drawing/2014/main" id="{67AEC174-6F49-4855-8791-F2F92AE56E26}"/>
              </a:ext>
            </a:extLst>
          </p:cNvPr>
          <p:cNvSpPr>
            <a:spLocks noGrp="1"/>
          </p:cNvSpPr>
          <p:nvPr>
            <p:ph type="dt" sz="half" idx="10"/>
          </p:nvPr>
        </p:nvSpPr>
        <p:spPr/>
        <p:txBody>
          <a:bodyPr/>
          <a:lstStyle>
            <a:lvl1pPr>
              <a:defRPr/>
            </a:lvl1pPr>
          </a:lstStyle>
          <a:p>
            <a:fld id="{C60EB298-4D5D-41E5-AF62-0E07CA70B194}" type="datetime3">
              <a:rPr lang="en-US" smtClean="0"/>
              <a:pPr/>
              <a:t>6 January 2023</a:t>
            </a:fld>
            <a:endParaRPr lang="en-IN"/>
          </a:p>
        </p:txBody>
      </p:sp>
      <p:sp>
        <p:nvSpPr>
          <p:cNvPr id="6" name="Footer Placeholder 21">
            <a:extLst>
              <a:ext uri="{FF2B5EF4-FFF2-40B4-BE49-F238E27FC236}">
                <a16:creationId xmlns="" xmlns:a16="http://schemas.microsoft.com/office/drawing/2014/main" id="{8720BEA7-9B4E-4D4A-9740-B4C6302DDB99}"/>
              </a:ext>
            </a:extLst>
          </p:cNvPr>
          <p:cNvSpPr>
            <a:spLocks noGrp="1"/>
          </p:cNvSpPr>
          <p:nvPr>
            <p:ph type="ftr" sz="quarter" idx="11"/>
          </p:nvPr>
        </p:nvSpPr>
        <p:spPr>
          <a:xfrm>
            <a:off x="9652000" y="6477000"/>
            <a:ext cx="1930400" cy="381000"/>
          </a:xfrm>
          <a:prstGeom prst="rect">
            <a:avLst/>
          </a:prstGeom>
        </p:spPr>
        <p:txBody>
          <a:bodyPr/>
          <a:lstStyle>
            <a:lvl1pPr eaLnBrk="1" fontAlgn="auto" hangingPunct="1">
              <a:spcBef>
                <a:spcPts val="0"/>
              </a:spcBef>
              <a:spcAft>
                <a:spcPts val="0"/>
              </a:spcAft>
              <a:defRPr>
                <a:latin typeface="+mn-lt"/>
                <a:cs typeface="+mn-cs"/>
              </a:defRPr>
            </a:lvl1pPr>
          </a:lstStyle>
          <a:p>
            <a:endParaRPr lang="en-IN"/>
          </a:p>
        </p:txBody>
      </p:sp>
    </p:spTree>
    <p:extLst>
      <p:ext uri="{BB962C8B-B14F-4D97-AF65-F5344CB8AC3E}">
        <p14:creationId xmlns="" xmlns:p14="http://schemas.microsoft.com/office/powerpoint/2010/main" val="1794151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855248"/>
            <a:ext cx="5386917"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6193368" y="1859758"/>
            <a:ext cx="5389033"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5" name="Content Placeholder 4"/>
          <p:cNvSpPr>
            <a:spLocks noGrp="1"/>
          </p:cNvSpPr>
          <p:nvPr>
            <p:ph sz="quarter" idx="2"/>
          </p:nvPr>
        </p:nvSpPr>
        <p:spPr>
          <a:xfrm>
            <a:off x="609600" y="2514600"/>
            <a:ext cx="5386917" cy="3845720"/>
          </a:xfrm>
        </p:spPr>
        <p:txBody>
          <a:bodyPr tIns="0"/>
          <a:lstStyle>
            <a:lvl1pPr>
              <a:defRPr sz="22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68" y="2514600"/>
            <a:ext cx="5389033" cy="3845720"/>
          </a:xfrm>
        </p:spPr>
        <p:txBody>
          <a:bodyPr tIns="0"/>
          <a:lstStyle>
            <a:lvl1pPr>
              <a:defRPr sz="22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9">
            <a:extLst>
              <a:ext uri="{FF2B5EF4-FFF2-40B4-BE49-F238E27FC236}">
                <a16:creationId xmlns="" xmlns:a16="http://schemas.microsoft.com/office/drawing/2014/main" id="{1FDE5EC2-1C83-449F-946C-EA22CECA97A2}"/>
              </a:ext>
            </a:extLst>
          </p:cNvPr>
          <p:cNvSpPr>
            <a:spLocks noGrp="1"/>
          </p:cNvSpPr>
          <p:nvPr>
            <p:ph type="dt" sz="half" idx="10"/>
          </p:nvPr>
        </p:nvSpPr>
        <p:spPr/>
        <p:txBody>
          <a:bodyPr/>
          <a:lstStyle>
            <a:lvl1pPr>
              <a:defRPr/>
            </a:lvl1pPr>
          </a:lstStyle>
          <a:p>
            <a:fld id="{53E63E2C-A4D2-49A9-8BEC-7BB1BC1410F2}" type="datetime3">
              <a:rPr lang="en-US" smtClean="0"/>
              <a:pPr/>
              <a:t>6 January 2023</a:t>
            </a:fld>
            <a:endParaRPr lang="en-IN"/>
          </a:p>
        </p:txBody>
      </p:sp>
      <p:sp>
        <p:nvSpPr>
          <p:cNvPr id="8" name="Footer Placeholder 21">
            <a:extLst>
              <a:ext uri="{FF2B5EF4-FFF2-40B4-BE49-F238E27FC236}">
                <a16:creationId xmlns="" xmlns:a16="http://schemas.microsoft.com/office/drawing/2014/main" id="{54541610-4DB2-49A3-9FB1-3AEE23891921}"/>
              </a:ext>
            </a:extLst>
          </p:cNvPr>
          <p:cNvSpPr>
            <a:spLocks noGrp="1"/>
          </p:cNvSpPr>
          <p:nvPr>
            <p:ph type="ftr" sz="quarter" idx="11"/>
          </p:nvPr>
        </p:nvSpPr>
        <p:spPr>
          <a:xfrm>
            <a:off x="9652000" y="6477000"/>
            <a:ext cx="1930400" cy="381000"/>
          </a:xfrm>
          <a:prstGeom prst="rect">
            <a:avLst/>
          </a:prstGeom>
        </p:spPr>
        <p:txBody>
          <a:bodyPr/>
          <a:lstStyle>
            <a:lvl1pPr eaLnBrk="1" fontAlgn="auto" hangingPunct="1">
              <a:spcBef>
                <a:spcPts val="0"/>
              </a:spcBef>
              <a:spcAft>
                <a:spcPts val="0"/>
              </a:spcAft>
              <a:defRPr>
                <a:latin typeface="+mn-lt"/>
                <a:cs typeface="+mn-cs"/>
              </a:defRPr>
            </a:lvl1pPr>
          </a:lstStyle>
          <a:p>
            <a:endParaRPr lang="en-IN"/>
          </a:p>
        </p:txBody>
      </p:sp>
    </p:spTree>
    <p:extLst>
      <p:ext uri="{BB962C8B-B14F-4D97-AF65-F5344CB8AC3E}">
        <p14:creationId xmlns="" xmlns:p14="http://schemas.microsoft.com/office/powerpoint/2010/main" val="2981505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en-US"/>
              <a:t>Click to edit Master title style</a:t>
            </a:r>
          </a:p>
        </p:txBody>
      </p:sp>
      <p:sp>
        <p:nvSpPr>
          <p:cNvPr id="3" name="Date Placeholder 9">
            <a:extLst>
              <a:ext uri="{FF2B5EF4-FFF2-40B4-BE49-F238E27FC236}">
                <a16:creationId xmlns="" xmlns:a16="http://schemas.microsoft.com/office/drawing/2014/main" id="{4FDB1A3F-0BAE-4335-B166-5EF9071D20BA}"/>
              </a:ext>
            </a:extLst>
          </p:cNvPr>
          <p:cNvSpPr>
            <a:spLocks noGrp="1"/>
          </p:cNvSpPr>
          <p:nvPr>
            <p:ph type="dt" sz="half" idx="10"/>
          </p:nvPr>
        </p:nvSpPr>
        <p:spPr/>
        <p:txBody>
          <a:bodyPr/>
          <a:lstStyle>
            <a:lvl1pPr>
              <a:defRPr/>
            </a:lvl1pPr>
          </a:lstStyle>
          <a:p>
            <a:fld id="{FDEDA4EC-529D-4C53-A97F-D8AC304933BB}" type="datetime3">
              <a:rPr lang="en-US" smtClean="0"/>
              <a:pPr/>
              <a:t>6 January 2023</a:t>
            </a:fld>
            <a:endParaRPr lang="en-IN"/>
          </a:p>
        </p:txBody>
      </p:sp>
      <p:sp>
        <p:nvSpPr>
          <p:cNvPr id="4" name="Footer Placeholder 21">
            <a:extLst>
              <a:ext uri="{FF2B5EF4-FFF2-40B4-BE49-F238E27FC236}">
                <a16:creationId xmlns="" xmlns:a16="http://schemas.microsoft.com/office/drawing/2014/main" id="{9C66FF66-77E0-4F21-AAF8-248538BCEA00}"/>
              </a:ext>
            </a:extLst>
          </p:cNvPr>
          <p:cNvSpPr>
            <a:spLocks noGrp="1"/>
          </p:cNvSpPr>
          <p:nvPr>
            <p:ph type="ftr" sz="quarter" idx="11"/>
          </p:nvPr>
        </p:nvSpPr>
        <p:spPr>
          <a:xfrm>
            <a:off x="9652000" y="6477000"/>
            <a:ext cx="1930400" cy="381000"/>
          </a:xfrm>
          <a:prstGeom prst="rect">
            <a:avLst/>
          </a:prstGeom>
        </p:spPr>
        <p:txBody>
          <a:bodyPr/>
          <a:lstStyle>
            <a:lvl1pPr eaLnBrk="1" fontAlgn="auto" hangingPunct="1">
              <a:spcBef>
                <a:spcPts val="0"/>
              </a:spcBef>
              <a:spcAft>
                <a:spcPts val="0"/>
              </a:spcAft>
              <a:defRPr>
                <a:latin typeface="+mn-lt"/>
                <a:cs typeface="+mn-cs"/>
              </a:defRPr>
            </a:lvl1pPr>
          </a:lstStyle>
          <a:p>
            <a:endParaRPr lang="en-IN"/>
          </a:p>
        </p:txBody>
      </p:sp>
    </p:spTree>
    <p:extLst>
      <p:ext uri="{BB962C8B-B14F-4D97-AF65-F5344CB8AC3E}">
        <p14:creationId xmlns="" xmlns:p14="http://schemas.microsoft.com/office/powerpoint/2010/main" val="1490339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a:extLst>
              <a:ext uri="{FF2B5EF4-FFF2-40B4-BE49-F238E27FC236}">
                <a16:creationId xmlns="" xmlns:a16="http://schemas.microsoft.com/office/drawing/2014/main" id="{6B2DF950-9CA0-437E-96F7-475611082999}"/>
              </a:ext>
            </a:extLst>
          </p:cNvPr>
          <p:cNvSpPr>
            <a:spLocks noGrp="1"/>
          </p:cNvSpPr>
          <p:nvPr>
            <p:ph type="dt" sz="half" idx="10"/>
          </p:nvPr>
        </p:nvSpPr>
        <p:spPr/>
        <p:txBody>
          <a:bodyPr/>
          <a:lstStyle>
            <a:lvl1pPr>
              <a:defRPr/>
            </a:lvl1pPr>
          </a:lstStyle>
          <a:p>
            <a:fld id="{77270C19-2112-46B1-B1FE-B1FC7602E8C4}" type="datetime3">
              <a:rPr lang="en-US" smtClean="0"/>
              <a:pPr/>
              <a:t>6 January 2023</a:t>
            </a:fld>
            <a:endParaRPr lang="en-IN"/>
          </a:p>
        </p:txBody>
      </p:sp>
      <p:sp>
        <p:nvSpPr>
          <p:cNvPr id="3" name="Footer Placeholder 21">
            <a:extLst>
              <a:ext uri="{FF2B5EF4-FFF2-40B4-BE49-F238E27FC236}">
                <a16:creationId xmlns="" xmlns:a16="http://schemas.microsoft.com/office/drawing/2014/main" id="{D43ADEFA-88F5-49B2-BEE2-6575F71623D6}"/>
              </a:ext>
            </a:extLst>
          </p:cNvPr>
          <p:cNvSpPr>
            <a:spLocks noGrp="1"/>
          </p:cNvSpPr>
          <p:nvPr>
            <p:ph type="ftr" sz="quarter" idx="11"/>
          </p:nvPr>
        </p:nvSpPr>
        <p:spPr>
          <a:xfrm>
            <a:off x="9652000" y="6477000"/>
            <a:ext cx="1930400" cy="381000"/>
          </a:xfrm>
          <a:prstGeom prst="rect">
            <a:avLst/>
          </a:prstGeom>
        </p:spPr>
        <p:txBody>
          <a:bodyPr/>
          <a:lstStyle>
            <a:lvl1pPr eaLnBrk="1" fontAlgn="auto" hangingPunct="1">
              <a:spcBef>
                <a:spcPts val="0"/>
              </a:spcBef>
              <a:spcAft>
                <a:spcPts val="0"/>
              </a:spcAft>
              <a:defRPr>
                <a:latin typeface="+mn-lt"/>
                <a:cs typeface="+mn-cs"/>
              </a:defRPr>
            </a:lvl1pPr>
          </a:lstStyle>
          <a:p>
            <a:endParaRPr lang="en-IN"/>
          </a:p>
        </p:txBody>
      </p:sp>
    </p:spTree>
    <p:extLst>
      <p:ext uri="{BB962C8B-B14F-4D97-AF65-F5344CB8AC3E}">
        <p14:creationId xmlns="" xmlns:p14="http://schemas.microsoft.com/office/powerpoint/2010/main" val="2484799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14352"/>
            <a:ext cx="36576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en-US"/>
              <a:t>Click to edit Master title style</a:t>
            </a:r>
          </a:p>
        </p:txBody>
      </p:sp>
      <p:sp>
        <p:nvSpPr>
          <p:cNvPr id="3" name="Text Placeholder 2"/>
          <p:cNvSpPr>
            <a:spLocks noGrp="1"/>
          </p:cNvSpPr>
          <p:nvPr>
            <p:ph type="body" idx="2"/>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en-US"/>
              <a:t>Click to edit Master text styles</a:t>
            </a:r>
          </a:p>
        </p:txBody>
      </p:sp>
      <p:sp>
        <p:nvSpPr>
          <p:cNvPr id="4" name="Content Placeholder 3"/>
          <p:cNvSpPr>
            <a:spLocks noGrp="1"/>
          </p:cNvSpPr>
          <p:nvPr>
            <p:ph sz="half" idx="1"/>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9">
            <a:extLst>
              <a:ext uri="{FF2B5EF4-FFF2-40B4-BE49-F238E27FC236}">
                <a16:creationId xmlns="" xmlns:a16="http://schemas.microsoft.com/office/drawing/2014/main" id="{3438809D-9CCB-4182-AE92-179DA568FC9E}"/>
              </a:ext>
            </a:extLst>
          </p:cNvPr>
          <p:cNvSpPr>
            <a:spLocks noGrp="1"/>
          </p:cNvSpPr>
          <p:nvPr>
            <p:ph type="dt" sz="half" idx="10"/>
          </p:nvPr>
        </p:nvSpPr>
        <p:spPr/>
        <p:txBody>
          <a:bodyPr/>
          <a:lstStyle>
            <a:lvl1pPr>
              <a:defRPr/>
            </a:lvl1pPr>
          </a:lstStyle>
          <a:p>
            <a:fld id="{55BFBB8B-E918-4B21-A960-C78E55B99C28}" type="datetime3">
              <a:rPr lang="en-US" smtClean="0"/>
              <a:pPr/>
              <a:t>6 January 2023</a:t>
            </a:fld>
            <a:endParaRPr lang="en-IN"/>
          </a:p>
        </p:txBody>
      </p:sp>
      <p:sp>
        <p:nvSpPr>
          <p:cNvPr id="6" name="Footer Placeholder 21">
            <a:extLst>
              <a:ext uri="{FF2B5EF4-FFF2-40B4-BE49-F238E27FC236}">
                <a16:creationId xmlns="" xmlns:a16="http://schemas.microsoft.com/office/drawing/2014/main" id="{94774DD7-95D2-4B70-8795-71B50304CF22}"/>
              </a:ext>
            </a:extLst>
          </p:cNvPr>
          <p:cNvSpPr>
            <a:spLocks noGrp="1"/>
          </p:cNvSpPr>
          <p:nvPr>
            <p:ph type="ftr" sz="quarter" idx="11"/>
          </p:nvPr>
        </p:nvSpPr>
        <p:spPr>
          <a:xfrm>
            <a:off x="9652000" y="6477000"/>
            <a:ext cx="1930400" cy="381000"/>
          </a:xfrm>
          <a:prstGeom prst="rect">
            <a:avLst/>
          </a:prstGeom>
        </p:spPr>
        <p:txBody>
          <a:bodyPr/>
          <a:lstStyle>
            <a:lvl1pPr eaLnBrk="1" fontAlgn="auto" hangingPunct="1">
              <a:spcBef>
                <a:spcPts val="0"/>
              </a:spcBef>
              <a:spcAft>
                <a:spcPts val="0"/>
              </a:spcAft>
              <a:defRPr>
                <a:latin typeface="+mn-lt"/>
                <a:cs typeface="+mn-cs"/>
              </a:defRPr>
            </a:lvl1pPr>
          </a:lstStyle>
          <a:p>
            <a:endParaRPr lang="en-IN"/>
          </a:p>
        </p:txBody>
      </p:sp>
    </p:spTree>
    <p:extLst>
      <p:ext uri="{BB962C8B-B14F-4D97-AF65-F5344CB8AC3E}">
        <p14:creationId xmlns="" xmlns:p14="http://schemas.microsoft.com/office/powerpoint/2010/main" val="526283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Snip and Round Single Corner Rectangle 4">
            <a:extLst>
              <a:ext uri="{FF2B5EF4-FFF2-40B4-BE49-F238E27FC236}">
                <a16:creationId xmlns="" xmlns:a16="http://schemas.microsoft.com/office/drawing/2014/main" id="{8B4D2CA4-7CB6-4E36-84A4-1E1F7D466CEE}"/>
              </a:ext>
            </a:extLst>
          </p:cNvPr>
          <p:cNvSpPr/>
          <p:nvPr/>
        </p:nvSpPr>
        <p:spPr>
          <a:xfrm rot="420000" flipV="1">
            <a:off x="4220633" y="1108075"/>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6" name="Right Triangle 5">
            <a:extLst>
              <a:ext uri="{FF2B5EF4-FFF2-40B4-BE49-F238E27FC236}">
                <a16:creationId xmlns="" xmlns:a16="http://schemas.microsoft.com/office/drawing/2014/main" id="{A31CA80A-95C9-4B7D-A40D-FEB4663D1D54}"/>
              </a:ext>
            </a:extLst>
          </p:cNvPr>
          <p:cNvSpPr/>
          <p:nvPr/>
        </p:nvSpPr>
        <p:spPr>
          <a:xfrm rot="420000" flipV="1">
            <a:off x="10672234" y="5359401"/>
            <a:ext cx="207433"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7" name="Freeform 6">
            <a:extLst>
              <a:ext uri="{FF2B5EF4-FFF2-40B4-BE49-F238E27FC236}">
                <a16:creationId xmlns="" xmlns:a16="http://schemas.microsoft.com/office/drawing/2014/main" id="{F332D6F5-4969-44C5-A4BE-E21C57B58179}"/>
              </a:ext>
            </a:extLst>
          </p:cNvPr>
          <p:cNvSpPr>
            <a:spLocks/>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sz="1800">
              <a:latin typeface="+mn-lt"/>
              <a:cs typeface="+mn-cs"/>
            </a:endParaRPr>
          </a:p>
        </p:txBody>
      </p:sp>
      <p:sp>
        <p:nvSpPr>
          <p:cNvPr id="8" name="Freeform 7">
            <a:extLst>
              <a:ext uri="{FF2B5EF4-FFF2-40B4-BE49-F238E27FC236}">
                <a16:creationId xmlns="" xmlns:a16="http://schemas.microsoft.com/office/drawing/2014/main" id="{B1BC4EA3-67D4-4154-9937-5B2F7958E7CE}"/>
              </a:ext>
            </a:extLst>
          </p:cNvPr>
          <p:cNvSpPr>
            <a:spLocks/>
          </p:cNvSpPr>
          <p:nvPr/>
        </p:nvSpPr>
        <p:spPr bwMode="auto">
          <a:xfrm flipV="1">
            <a:off x="5842000" y="6219826"/>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sz="1800">
              <a:latin typeface="+mn-lt"/>
              <a:cs typeface="+mn-cs"/>
            </a:endParaRPr>
          </a:p>
        </p:txBody>
      </p:sp>
      <p:sp>
        <p:nvSpPr>
          <p:cNvPr id="2" name="Title 1"/>
          <p:cNvSpPr>
            <a:spLocks noGrp="1"/>
          </p:cNvSpPr>
          <p:nvPr>
            <p:ph type="title"/>
          </p:nvPr>
        </p:nvSpPr>
        <p:spPr>
          <a:xfrm>
            <a:off x="812800" y="1176997"/>
            <a:ext cx="2950464" cy="1582621"/>
          </a:xfrm>
        </p:spPr>
        <p:txBody>
          <a:bodyPr lIns="45720" rIns="45720" bIns="45720"/>
          <a:lstStyle>
            <a:lvl1pPr algn="l">
              <a:buNone/>
              <a:defRPr sz="2000" b="1">
                <a:solidFill>
                  <a:schemeClr val="tx2"/>
                </a:solidFill>
              </a:defRPr>
            </a:lvl1pPr>
          </a:lstStyle>
          <a:p>
            <a:r>
              <a:rPr lang="en-US"/>
              <a:t>Click to edit Master title style</a:t>
            </a:r>
          </a:p>
        </p:txBody>
      </p:sp>
      <p:sp>
        <p:nvSpPr>
          <p:cNvPr id="4" name="Text Placeholder 3"/>
          <p:cNvSpPr>
            <a:spLocks noGrp="1"/>
          </p:cNvSpPr>
          <p:nvPr>
            <p:ph type="body" sz="half" idx="2"/>
          </p:nvPr>
        </p:nvSpPr>
        <p:spPr>
          <a:xfrm>
            <a:off x="812800" y="2828785"/>
            <a:ext cx="29464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en-US" noProof="0"/>
              <a:t>Click icon to add picture</a:t>
            </a:r>
            <a:endParaRPr lang="en-US" noProof="0" dirty="0"/>
          </a:p>
        </p:txBody>
      </p:sp>
      <p:sp>
        <p:nvSpPr>
          <p:cNvPr id="9" name="Date Placeholder 4">
            <a:extLst>
              <a:ext uri="{FF2B5EF4-FFF2-40B4-BE49-F238E27FC236}">
                <a16:creationId xmlns="" xmlns:a16="http://schemas.microsoft.com/office/drawing/2014/main" id="{A9A73146-890C-473B-9682-B32E545C51A6}"/>
              </a:ext>
            </a:extLst>
          </p:cNvPr>
          <p:cNvSpPr>
            <a:spLocks noGrp="1"/>
          </p:cNvSpPr>
          <p:nvPr>
            <p:ph type="dt" sz="half" idx="10"/>
          </p:nvPr>
        </p:nvSpPr>
        <p:spPr/>
        <p:txBody>
          <a:bodyPr/>
          <a:lstStyle>
            <a:lvl1pPr>
              <a:defRPr/>
            </a:lvl1pPr>
          </a:lstStyle>
          <a:p>
            <a:fld id="{EFDDD47E-94FF-4444-B59E-F7CA38BEC39A}" type="datetime3">
              <a:rPr lang="en-US" smtClean="0"/>
              <a:pPr/>
              <a:t>6 January 2023</a:t>
            </a:fld>
            <a:endParaRPr lang="en-IN"/>
          </a:p>
        </p:txBody>
      </p:sp>
      <p:sp>
        <p:nvSpPr>
          <p:cNvPr id="10" name="Footer Placeholder 5">
            <a:extLst>
              <a:ext uri="{FF2B5EF4-FFF2-40B4-BE49-F238E27FC236}">
                <a16:creationId xmlns="" xmlns:a16="http://schemas.microsoft.com/office/drawing/2014/main" id="{58F1416E-B249-4083-B5AB-BF46428D9D69}"/>
              </a:ext>
            </a:extLst>
          </p:cNvPr>
          <p:cNvSpPr>
            <a:spLocks noGrp="1"/>
          </p:cNvSpPr>
          <p:nvPr>
            <p:ph type="ftr" sz="quarter" idx="11"/>
          </p:nvPr>
        </p:nvSpPr>
        <p:spPr>
          <a:xfrm>
            <a:off x="9652000" y="6477000"/>
            <a:ext cx="1930400" cy="381000"/>
          </a:xfrm>
          <a:prstGeom prst="rect">
            <a:avLst/>
          </a:prstGeom>
        </p:spPr>
        <p:txBody>
          <a:bodyPr/>
          <a:lstStyle>
            <a:lvl1pPr eaLnBrk="1" fontAlgn="auto" hangingPunct="1">
              <a:spcBef>
                <a:spcPts val="0"/>
              </a:spcBef>
              <a:spcAft>
                <a:spcPts val="0"/>
              </a:spcAft>
              <a:defRPr>
                <a:latin typeface="+mn-lt"/>
                <a:cs typeface="+mn-cs"/>
              </a:defRPr>
            </a:lvl1pPr>
          </a:lstStyle>
          <a:p>
            <a:endParaRPr lang="en-IN"/>
          </a:p>
        </p:txBody>
      </p:sp>
    </p:spTree>
    <p:extLst>
      <p:ext uri="{BB962C8B-B14F-4D97-AF65-F5344CB8AC3E}">
        <p14:creationId xmlns="" xmlns:p14="http://schemas.microsoft.com/office/powerpoint/2010/main" val="3301521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Title Placeholder 8">
            <a:extLst>
              <a:ext uri="{FF2B5EF4-FFF2-40B4-BE49-F238E27FC236}">
                <a16:creationId xmlns="" xmlns:a16="http://schemas.microsoft.com/office/drawing/2014/main" id="{A34870FD-5EA1-4A6E-8075-675E186338D0}"/>
              </a:ext>
            </a:extLst>
          </p:cNvPr>
          <p:cNvSpPr>
            <a:spLocks noGrp="1" noChangeArrowheads="1"/>
          </p:cNvSpPr>
          <p:nvPr>
            <p:ph type="title"/>
          </p:nvPr>
        </p:nvSpPr>
        <p:spPr bwMode="auto">
          <a:xfrm>
            <a:off x="609600" y="704850"/>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en-US" altLang="en-US"/>
              <a:t>Click to edit Master title style</a:t>
            </a:r>
          </a:p>
        </p:txBody>
      </p:sp>
      <p:sp>
        <p:nvSpPr>
          <p:cNvPr id="1027" name="Text Placeholder 29">
            <a:extLst>
              <a:ext uri="{FF2B5EF4-FFF2-40B4-BE49-F238E27FC236}">
                <a16:creationId xmlns="" xmlns:a16="http://schemas.microsoft.com/office/drawing/2014/main" id="{26FAF061-56EA-4740-9A2A-3AD2C5A5E745}"/>
              </a:ext>
            </a:extLst>
          </p:cNvPr>
          <p:cNvSpPr>
            <a:spLocks noGrp="1" noChangeArrowheads="1"/>
          </p:cNvSpPr>
          <p:nvPr>
            <p:ph type="body" idx="1"/>
          </p:nvPr>
        </p:nvSpPr>
        <p:spPr bwMode="auto">
          <a:xfrm>
            <a:off x="609600" y="1935164"/>
            <a:ext cx="10972800" cy="4389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 name="Date Placeholder 9">
            <a:extLst>
              <a:ext uri="{FF2B5EF4-FFF2-40B4-BE49-F238E27FC236}">
                <a16:creationId xmlns="" xmlns:a16="http://schemas.microsoft.com/office/drawing/2014/main" id="{7C2E007B-E640-4E31-9413-F05D4D356AAA}"/>
              </a:ext>
            </a:extLst>
          </p:cNvPr>
          <p:cNvSpPr>
            <a:spLocks noGrp="1"/>
          </p:cNvSpPr>
          <p:nvPr>
            <p:ph type="dt" sz="half" idx="2"/>
          </p:nvPr>
        </p:nvSpPr>
        <p:spPr>
          <a:xfrm>
            <a:off x="609600" y="6356351"/>
            <a:ext cx="2844800" cy="365125"/>
          </a:xfrm>
          <a:prstGeom prst="rect">
            <a:avLst/>
          </a:prstGeom>
        </p:spPr>
        <p:txBody>
          <a:bodyPr vert="horz" lIns="0" tIns="0" rIns="0" bIns="0" anchor="b"/>
          <a:lstStyle>
            <a:lvl1pPr algn="l" eaLnBrk="1" fontAlgn="auto" latinLnBrk="0" hangingPunct="1">
              <a:spcBef>
                <a:spcPts val="0"/>
              </a:spcBef>
              <a:spcAft>
                <a:spcPts val="0"/>
              </a:spcAft>
              <a:defRPr kumimoji="0" sz="1000">
                <a:solidFill>
                  <a:schemeClr val="tx1"/>
                </a:solidFill>
                <a:latin typeface="+mn-lt"/>
                <a:cs typeface="+mn-cs"/>
              </a:defRPr>
            </a:lvl1pPr>
          </a:lstStyle>
          <a:p>
            <a:fld id="{C4873844-72E1-4670-886E-A211D92B70AB}" type="datetime3">
              <a:rPr lang="en-US" smtClean="0"/>
              <a:pPr/>
              <a:t>6 January 2023</a:t>
            </a:fld>
            <a:endParaRPr lang="en-IN"/>
          </a:p>
        </p:txBody>
      </p:sp>
    </p:spTree>
    <p:extLst>
      <p:ext uri="{BB962C8B-B14F-4D97-AF65-F5344CB8AC3E}">
        <p14:creationId xmlns="" xmlns:p14="http://schemas.microsoft.com/office/powerpoint/2010/main" val="26098821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l" rtl="0" eaLnBrk="0" fontAlgn="base" hangingPunct="0">
        <a:spcBef>
          <a:spcPct val="0"/>
        </a:spcBef>
        <a:spcAft>
          <a:spcPct val="0"/>
        </a:spcAft>
        <a:defRPr sz="3200" kern="1200">
          <a:solidFill>
            <a:schemeClr val="accent1"/>
          </a:solidFill>
          <a:latin typeface="+mj-lt"/>
          <a:ea typeface="+mj-ea"/>
          <a:cs typeface="+mj-cs"/>
        </a:defRPr>
      </a:lvl1pPr>
      <a:lvl2pPr algn="l" rtl="0" eaLnBrk="0" fontAlgn="base" hangingPunct="0">
        <a:spcBef>
          <a:spcPct val="0"/>
        </a:spcBef>
        <a:spcAft>
          <a:spcPct val="0"/>
        </a:spcAft>
        <a:defRPr sz="3200">
          <a:solidFill>
            <a:schemeClr val="accent1"/>
          </a:solidFill>
          <a:latin typeface="Arial" charset="0"/>
        </a:defRPr>
      </a:lvl2pPr>
      <a:lvl3pPr algn="l" rtl="0" eaLnBrk="0" fontAlgn="base" hangingPunct="0">
        <a:spcBef>
          <a:spcPct val="0"/>
        </a:spcBef>
        <a:spcAft>
          <a:spcPct val="0"/>
        </a:spcAft>
        <a:defRPr sz="3200">
          <a:solidFill>
            <a:schemeClr val="accent1"/>
          </a:solidFill>
          <a:latin typeface="Arial" charset="0"/>
        </a:defRPr>
      </a:lvl3pPr>
      <a:lvl4pPr algn="l" rtl="0" eaLnBrk="0" fontAlgn="base" hangingPunct="0">
        <a:spcBef>
          <a:spcPct val="0"/>
        </a:spcBef>
        <a:spcAft>
          <a:spcPct val="0"/>
        </a:spcAft>
        <a:defRPr sz="3200">
          <a:solidFill>
            <a:schemeClr val="accent1"/>
          </a:solidFill>
          <a:latin typeface="Arial" charset="0"/>
        </a:defRPr>
      </a:lvl4pPr>
      <a:lvl5pPr algn="l" rtl="0" eaLnBrk="0" fontAlgn="base" hangingPunct="0">
        <a:spcBef>
          <a:spcPct val="0"/>
        </a:spcBef>
        <a:spcAft>
          <a:spcPct val="0"/>
        </a:spcAft>
        <a:defRPr sz="3200">
          <a:solidFill>
            <a:schemeClr val="accent1"/>
          </a:solidFill>
          <a:latin typeface="Arial" charset="0"/>
        </a:defRPr>
      </a:lvl5pPr>
      <a:lvl6pPr marL="457200" algn="l" rtl="0" eaLnBrk="1" fontAlgn="base" hangingPunct="1">
        <a:spcBef>
          <a:spcPct val="0"/>
        </a:spcBef>
        <a:spcAft>
          <a:spcPct val="0"/>
        </a:spcAft>
        <a:defRPr sz="5000">
          <a:solidFill>
            <a:schemeClr val="tx2"/>
          </a:solidFill>
          <a:latin typeface="Calibri" pitchFamily="34" charset="0"/>
        </a:defRPr>
      </a:lvl6pPr>
      <a:lvl7pPr marL="914400" algn="l" rtl="0" eaLnBrk="1" fontAlgn="base" hangingPunct="1">
        <a:spcBef>
          <a:spcPct val="0"/>
        </a:spcBef>
        <a:spcAft>
          <a:spcPct val="0"/>
        </a:spcAft>
        <a:defRPr sz="5000">
          <a:solidFill>
            <a:schemeClr val="tx2"/>
          </a:solidFill>
          <a:latin typeface="Calibri" pitchFamily="34" charset="0"/>
        </a:defRPr>
      </a:lvl7pPr>
      <a:lvl8pPr marL="1371600" algn="l" rtl="0" eaLnBrk="1" fontAlgn="base" hangingPunct="1">
        <a:spcBef>
          <a:spcPct val="0"/>
        </a:spcBef>
        <a:spcAft>
          <a:spcPct val="0"/>
        </a:spcAft>
        <a:defRPr sz="5000">
          <a:solidFill>
            <a:schemeClr val="tx2"/>
          </a:solidFill>
          <a:latin typeface="Calibri" pitchFamily="34" charset="0"/>
        </a:defRPr>
      </a:lvl8pPr>
      <a:lvl9pPr marL="1828800" algn="l" rtl="0" eaLnBrk="1" fontAlgn="base" hangingPunct="1">
        <a:spcBef>
          <a:spcPct val="0"/>
        </a:spcBef>
        <a:spcAft>
          <a:spcPct val="0"/>
        </a:spcAft>
        <a:defRPr sz="5000">
          <a:solidFill>
            <a:schemeClr val="tx2"/>
          </a:solidFill>
          <a:latin typeface="Calibri" pitchFamily="34" charset="0"/>
        </a:defRPr>
      </a:lvl9pPr>
    </p:titleStyle>
    <p:bodyStyle>
      <a:lvl1pPr marL="273050" indent="-273050" algn="l" rtl="0" eaLnBrk="0" fontAlgn="base" hangingPunct="0">
        <a:spcBef>
          <a:spcPct val="20000"/>
        </a:spcBef>
        <a:spcAft>
          <a:spcPct val="0"/>
        </a:spcAft>
        <a:buSzPct val="80000"/>
        <a:buFont typeface="Wingdings" panose="05000000000000000000" pitchFamily="2" charset="2"/>
        <a:buChar char="Ø"/>
        <a:defRPr sz="2000" kern="1200">
          <a:solidFill>
            <a:schemeClr val="tx1"/>
          </a:solidFill>
          <a:latin typeface="+mn-lt"/>
          <a:ea typeface="+mn-ea"/>
          <a:cs typeface="+mn-cs"/>
        </a:defRPr>
      </a:lvl1pPr>
      <a:lvl2pPr marL="639763" indent="-246063" algn="l" rtl="0" eaLnBrk="0" fontAlgn="base" hangingPunct="0">
        <a:spcBef>
          <a:spcPct val="20000"/>
        </a:spcBef>
        <a:spcAft>
          <a:spcPct val="0"/>
        </a:spcAft>
        <a:buSzPct val="80000"/>
        <a:buFont typeface="Wingdings" panose="05000000000000000000" pitchFamily="2" charset="2"/>
        <a:buChar char="Ø"/>
        <a:defRPr sz="2000" kern="1200">
          <a:solidFill>
            <a:schemeClr val="tx1"/>
          </a:solidFill>
          <a:latin typeface="+mn-lt"/>
          <a:ea typeface="+mn-ea"/>
          <a:cs typeface="+mn-cs"/>
        </a:defRPr>
      </a:lvl2pPr>
      <a:lvl3pPr marL="914400" indent="-246063" algn="l" rtl="0" eaLnBrk="0" fontAlgn="base" hangingPunct="0">
        <a:spcBef>
          <a:spcPct val="20000"/>
        </a:spcBef>
        <a:spcAft>
          <a:spcPct val="0"/>
        </a:spcAft>
        <a:buSzPct val="80000"/>
        <a:buFont typeface="Wingdings" panose="05000000000000000000" pitchFamily="2" charset="2"/>
        <a:buChar char="Ø"/>
        <a:defRPr sz="2000" kern="1200">
          <a:solidFill>
            <a:schemeClr val="tx1"/>
          </a:solidFill>
          <a:latin typeface="+mn-lt"/>
          <a:ea typeface="+mn-ea"/>
          <a:cs typeface="+mn-cs"/>
        </a:defRPr>
      </a:lvl3pPr>
      <a:lvl4pPr marL="1187450" indent="-209550" algn="l" rtl="0" eaLnBrk="0" fontAlgn="base" hangingPunct="0">
        <a:spcBef>
          <a:spcPct val="20000"/>
        </a:spcBef>
        <a:spcAft>
          <a:spcPct val="0"/>
        </a:spcAft>
        <a:buSzPct val="80000"/>
        <a:buFont typeface="Wingdings" panose="05000000000000000000" pitchFamily="2" charset="2"/>
        <a:buChar char="Ø"/>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SzPct val="80000"/>
        <a:buFont typeface="Wingdings" panose="05000000000000000000" pitchFamily="2" charset="2"/>
        <a:buChar char="Ø"/>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40279" y="780676"/>
            <a:ext cx="10363200" cy="1772743"/>
          </a:xfrm>
        </p:spPr>
        <p:txBody>
          <a:bodyPr>
            <a:normAutofit fontScale="90000"/>
          </a:bodyPr>
          <a:lstStyle/>
          <a:p>
            <a:pPr algn="ctr"/>
            <a:r>
              <a:rPr lang="en-US" dirty="0" smtClean="0"/>
              <a:t/>
            </a:r>
            <a:br>
              <a:rPr lang="en-US" dirty="0" smtClean="0"/>
            </a:br>
            <a:r>
              <a:rPr lang="en-US" dirty="0" smtClean="0"/>
              <a:t>BASICS OF ELECTRICAL AND ELECTRONICS ENGINEERING</a:t>
            </a:r>
            <a:endParaRPr lang="en-US" dirty="0"/>
          </a:p>
        </p:txBody>
      </p:sp>
      <p:sp>
        <p:nvSpPr>
          <p:cNvPr id="3" name="Subtitle 2"/>
          <p:cNvSpPr>
            <a:spLocks noGrp="1"/>
          </p:cNvSpPr>
          <p:nvPr>
            <p:ph type="subTitle" idx="1"/>
          </p:nvPr>
        </p:nvSpPr>
        <p:spPr>
          <a:xfrm>
            <a:off x="1142965" y="3071810"/>
            <a:ext cx="10001320" cy="3357586"/>
          </a:xfrm>
        </p:spPr>
        <p:txBody>
          <a:bodyPr>
            <a:normAutofit/>
          </a:bodyPr>
          <a:lstStyle/>
          <a:p>
            <a:pPr algn="ctr"/>
            <a:r>
              <a:rPr lang="en-US" dirty="0" smtClean="0">
                <a:solidFill>
                  <a:srgbClr val="0070C0"/>
                </a:solidFill>
              </a:rPr>
              <a:t>M.RAJA,</a:t>
            </a:r>
          </a:p>
          <a:p>
            <a:pPr algn="ctr"/>
            <a:r>
              <a:rPr lang="en-US" dirty="0" smtClean="0">
                <a:solidFill>
                  <a:srgbClr val="0070C0"/>
                </a:solidFill>
              </a:rPr>
              <a:t>ASSISTANT PROFESSOR(Senior Grade),</a:t>
            </a:r>
          </a:p>
          <a:p>
            <a:pPr algn="ctr"/>
            <a:r>
              <a:rPr lang="en-US" dirty="0" smtClean="0">
                <a:solidFill>
                  <a:srgbClr val="0070C0"/>
                </a:solidFill>
              </a:rPr>
              <a:t>DEPARTMENT OF EIE,</a:t>
            </a:r>
          </a:p>
          <a:p>
            <a:pPr algn="ctr"/>
            <a:r>
              <a:rPr lang="en-US" dirty="0" smtClean="0">
                <a:solidFill>
                  <a:srgbClr val="0070C0"/>
                </a:solidFill>
              </a:rPr>
              <a:t>KONGU ENGINEERING COLLEGE,</a:t>
            </a:r>
          </a:p>
          <a:p>
            <a:pPr algn="ctr"/>
            <a:r>
              <a:rPr lang="en-US" dirty="0" smtClean="0">
                <a:solidFill>
                  <a:srgbClr val="0070C0"/>
                </a:solidFill>
              </a:rPr>
              <a:t>PERUNDURAI-638060.</a:t>
            </a:r>
          </a:p>
          <a:p>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04850"/>
            <a:ext cx="10972800" cy="537354"/>
          </a:xfrm>
        </p:spPr>
        <p:txBody>
          <a:bodyPr/>
          <a:lstStyle/>
          <a:p>
            <a:r>
              <a:rPr lang="en-US" dirty="0" smtClean="0"/>
              <a:t>Generation of Three Phase emf</a:t>
            </a:r>
            <a:endParaRPr lang="en-US" dirty="0"/>
          </a:p>
        </p:txBody>
      </p:sp>
      <p:sp>
        <p:nvSpPr>
          <p:cNvPr id="3" name="Content Placeholder 2"/>
          <p:cNvSpPr>
            <a:spLocks noGrp="1"/>
          </p:cNvSpPr>
          <p:nvPr>
            <p:ph idx="1"/>
          </p:nvPr>
        </p:nvSpPr>
        <p:spPr>
          <a:xfrm>
            <a:off x="842514" y="1253678"/>
            <a:ext cx="10972800" cy="5457673"/>
          </a:xfrm>
        </p:spPr>
        <p:txBody>
          <a:bodyPr/>
          <a:lstStyle/>
          <a:p>
            <a:r>
              <a:rPr lang="en-US" dirty="0" smtClean="0"/>
              <a:t>Consider three similar coils RR’, YY’ and BB’ placed in a magnetic field of maximum value Φ</a:t>
            </a:r>
            <a:r>
              <a:rPr lang="en-US" baseline="-25000" dirty="0" smtClean="0"/>
              <a:t>m</a:t>
            </a:r>
            <a:r>
              <a:rPr lang="en-US" dirty="0" smtClean="0"/>
              <a:t> Webers. The coils are displaced by an angle of 120° in space between any two. Let all the coils rotate in the anticlockwise direction at an angular velocity </a:t>
            </a:r>
            <a:r>
              <a:rPr lang="el-GR" dirty="0" smtClean="0"/>
              <a:t>ω</a:t>
            </a:r>
            <a:r>
              <a:rPr lang="en-US" dirty="0" smtClean="0"/>
              <a:t>.</a:t>
            </a:r>
          </a:p>
          <a:p>
            <a:endParaRPr lang="en-US" dirty="0"/>
          </a:p>
        </p:txBody>
      </p:sp>
      <p:pic>
        <p:nvPicPr>
          <p:cNvPr id="6147" name="Picture 3"/>
          <p:cNvPicPr>
            <a:picLocks noChangeAspect="1" noChangeArrowheads="1"/>
          </p:cNvPicPr>
          <p:nvPr/>
        </p:nvPicPr>
        <p:blipFill>
          <a:blip r:embed="rId2"/>
          <a:srcRect/>
          <a:stretch>
            <a:fillRect/>
          </a:stretch>
        </p:blipFill>
        <p:spPr bwMode="auto">
          <a:xfrm>
            <a:off x="928598" y="2424022"/>
            <a:ext cx="8940022" cy="412504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170" name="Picture 2"/>
          <p:cNvPicPr>
            <a:picLocks noGrp="1" noChangeAspect="1" noChangeArrowheads="1"/>
          </p:cNvPicPr>
          <p:nvPr>
            <p:ph idx="1"/>
          </p:nvPr>
        </p:nvPicPr>
        <p:blipFill>
          <a:blip r:embed="rId2"/>
          <a:srcRect/>
          <a:stretch>
            <a:fillRect/>
          </a:stretch>
        </p:blipFill>
        <p:spPr bwMode="auto">
          <a:xfrm>
            <a:off x="3255249" y="2104846"/>
            <a:ext cx="5586825" cy="440809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194" name="Picture 2"/>
          <p:cNvPicPr>
            <a:picLocks noGrp="1" noChangeAspect="1" noChangeArrowheads="1"/>
          </p:cNvPicPr>
          <p:nvPr>
            <p:ph idx="1"/>
          </p:nvPr>
        </p:nvPicPr>
        <p:blipFill>
          <a:blip r:embed="rId2"/>
          <a:srcRect/>
          <a:stretch>
            <a:fillRect/>
          </a:stretch>
        </p:blipFill>
        <p:spPr bwMode="auto">
          <a:xfrm>
            <a:off x="3672840" y="2372264"/>
            <a:ext cx="4846320" cy="371798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ROOT MEAN SQUARE (RMS) OR EFFECTIVE VALUE</a:t>
            </a:r>
            <a:endParaRPr lang="en-US" dirty="0"/>
          </a:p>
        </p:txBody>
      </p:sp>
      <p:sp>
        <p:nvSpPr>
          <p:cNvPr id="3" name="Content Placeholder 2"/>
          <p:cNvSpPr>
            <a:spLocks noGrp="1"/>
          </p:cNvSpPr>
          <p:nvPr>
            <p:ph idx="1"/>
          </p:nvPr>
        </p:nvSpPr>
        <p:spPr/>
        <p:txBody>
          <a:bodyPr/>
          <a:lstStyle/>
          <a:p>
            <a:r>
              <a:rPr lang="en-US" dirty="0" smtClean="0"/>
              <a:t>Effective or RMS value of an alternating current is </a:t>
            </a:r>
            <a:r>
              <a:rPr lang="en-US" dirty="0" err="1" smtClean="0"/>
              <a:t>deifned</a:t>
            </a:r>
            <a:r>
              <a:rPr lang="en-US" smtClean="0"/>
              <a:t> by that steady value of current (dc) which when flowing in a given circuit for a given time produces the same heat as would be produced by the alternating current flowing in the same circuit for the same time.</a:t>
            </a:r>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Determination of RMS Value for any Alternating Circuit</a:t>
            </a:r>
            <a:endParaRPr lang="en-US" dirty="0"/>
          </a:p>
        </p:txBody>
      </p:sp>
      <p:sp>
        <p:nvSpPr>
          <p:cNvPr id="4" name="Text Placeholder 3"/>
          <p:cNvSpPr>
            <a:spLocks noGrp="1"/>
          </p:cNvSpPr>
          <p:nvPr>
            <p:ph type="body" idx="1"/>
          </p:nvPr>
        </p:nvSpPr>
        <p:spPr/>
        <p:txBody>
          <a:bodyPr/>
          <a:lstStyle/>
          <a:p>
            <a:endParaRPr lang="en-US"/>
          </a:p>
        </p:txBody>
      </p:sp>
      <p:sp>
        <p:nvSpPr>
          <p:cNvPr id="5" name="Text Placeholder 4"/>
          <p:cNvSpPr>
            <a:spLocks noGrp="1"/>
          </p:cNvSpPr>
          <p:nvPr>
            <p:ph type="body" sz="half" idx="3"/>
          </p:nvPr>
        </p:nvSpPr>
        <p:spPr/>
        <p:txBody>
          <a:bodyPr/>
          <a:lstStyle/>
          <a:p>
            <a:endParaRPr lang="en-US"/>
          </a:p>
        </p:txBody>
      </p:sp>
      <p:sp>
        <p:nvSpPr>
          <p:cNvPr id="3" name="Content Placeholder 2"/>
          <p:cNvSpPr>
            <a:spLocks noGrp="1"/>
          </p:cNvSpPr>
          <p:nvPr>
            <p:ph sz="quarter" idx="2"/>
          </p:nvPr>
        </p:nvSpPr>
        <p:spPr/>
        <p:txBody>
          <a:bodyPr/>
          <a:lstStyle/>
          <a:p>
            <a:pPr algn="just"/>
            <a:r>
              <a:rPr lang="en-US" dirty="0" smtClean="0"/>
              <a:t>Figures (1) &amp;(2)denote an alternating current wave during its positive half cycle for both symmetrical non-sinusoidal and sinusoidal waves. Divide the time base into n number of small intervals. Erect mid-</a:t>
            </a:r>
            <a:r>
              <a:rPr lang="en-US" dirty="0" err="1" smtClean="0"/>
              <a:t>ordintates</a:t>
            </a:r>
            <a:r>
              <a:rPr lang="en-US" dirty="0" smtClean="0"/>
              <a:t> in each interval.</a:t>
            </a:r>
            <a:endParaRPr lang="en-US" dirty="0"/>
          </a:p>
        </p:txBody>
      </p:sp>
      <p:pic>
        <p:nvPicPr>
          <p:cNvPr id="1026" name="Picture 2"/>
          <p:cNvPicPr>
            <a:picLocks noGrp="1" noChangeAspect="1" noChangeArrowheads="1"/>
          </p:cNvPicPr>
          <p:nvPr>
            <p:ph sz="quarter" idx="4"/>
          </p:nvPr>
        </p:nvPicPr>
        <p:blipFill>
          <a:blip r:embed="rId2"/>
          <a:srcRect/>
          <a:stretch>
            <a:fillRect/>
          </a:stretch>
        </p:blipFill>
        <p:spPr bwMode="auto">
          <a:xfrm>
            <a:off x="6141079" y="1975449"/>
            <a:ext cx="5806505" cy="379373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srcRect/>
          <a:stretch>
            <a:fillRect/>
          </a:stretch>
        </p:blipFill>
        <p:spPr bwMode="auto">
          <a:xfrm>
            <a:off x="983411" y="2380891"/>
            <a:ext cx="10455215" cy="379562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dirty="0"/>
          </a:p>
        </p:txBody>
      </p:sp>
      <p:pic>
        <p:nvPicPr>
          <p:cNvPr id="3074" name="Picture 2"/>
          <p:cNvPicPr>
            <a:picLocks noGrp="1" noChangeAspect="1" noChangeArrowheads="1"/>
          </p:cNvPicPr>
          <p:nvPr>
            <p:ph idx="1"/>
          </p:nvPr>
        </p:nvPicPr>
        <p:blipFill>
          <a:blip r:embed="rId2"/>
          <a:srcRect/>
          <a:stretch>
            <a:fillRect/>
          </a:stretch>
        </p:blipFill>
        <p:spPr bwMode="auto">
          <a:xfrm>
            <a:off x="1544128" y="1656272"/>
            <a:ext cx="9351034" cy="485667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srcRect/>
          <a:stretch>
            <a:fillRect/>
          </a:stretch>
        </p:blipFill>
        <p:spPr bwMode="auto">
          <a:xfrm>
            <a:off x="1431985" y="664234"/>
            <a:ext cx="10368951" cy="583145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Grp="1" noChangeAspect="1" noChangeArrowheads="1"/>
          </p:cNvPicPr>
          <p:nvPr>
            <p:ph idx="1"/>
          </p:nvPr>
        </p:nvPicPr>
        <p:blipFill>
          <a:blip r:embed="rId2"/>
          <a:srcRect/>
          <a:stretch>
            <a:fillRect/>
          </a:stretch>
        </p:blipFill>
        <p:spPr bwMode="auto">
          <a:xfrm>
            <a:off x="1733909" y="1078302"/>
            <a:ext cx="9299276" cy="544326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AVERAGE VALUE OF AC</a:t>
            </a:r>
            <a:endParaRPr lang="en-US" dirty="0"/>
          </a:p>
        </p:txBody>
      </p:sp>
      <p:sp>
        <p:nvSpPr>
          <p:cNvPr id="6" name="Text Placeholder 5"/>
          <p:cNvSpPr>
            <a:spLocks noGrp="1"/>
          </p:cNvSpPr>
          <p:nvPr>
            <p:ph type="body" sz="half" idx="3"/>
          </p:nvPr>
        </p:nvSpPr>
        <p:spPr/>
        <p:txBody>
          <a:bodyPr/>
          <a:lstStyle/>
          <a:p>
            <a:endParaRPr lang="en-US"/>
          </a:p>
        </p:txBody>
      </p:sp>
      <p:sp>
        <p:nvSpPr>
          <p:cNvPr id="3" name="Content Placeholder 2"/>
          <p:cNvSpPr>
            <a:spLocks noGrp="1"/>
          </p:cNvSpPr>
          <p:nvPr>
            <p:ph sz="quarter" idx="2"/>
          </p:nvPr>
        </p:nvSpPr>
        <p:spPr>
          <a:xfrm>
            <a:off x="836761" y="1966823"/>
            <a:ext cx="5115465" cy="4393497"/>
          </a:xfrm>
        </p:spPr>
        <p:txBody>
          <a:bodyPr/>
          <a:lstStyle/>
          <a:p>
            <a:pPr algn="just"/>
            <a:r>
              <a:rPr lang="en-US" dirty="0" smtClean="0"/>
              <a:t>Definition :</a:t>
            </a:r>
          </a:p>
          <a:p>
            <a:pPr algn="just">
              <a:buNone/>
            </a:pPr>
            <a:r>
              <a:rPr lang="en-US" dirty="0" smtClean="0"/>
              <a:t>   The average value of an ac is given by that steady current which transfers across a circuit the same charge as would be transferred by the ac across the same circuit in the same time.</a:t>
            </a:r>
            <a:endParaRPr lang="en-US" dirty="0"/>
          </a:p>
        </p:txBody>
      </p:sp>
      <p:sp>
        <p:nvSpPr>
          <p:cNvPr id="9" name="Content Placeholder 8"/>
          <p:cNvSpPr>
            <a:spLocks noGrp="1"/>
          </p:cNvSpPr>
          <p:nvPr>
            <p:ph sz="quarter" idx="4"/>
          </p:nvPr>
        </p:nvSpPr>
        <p:spPr/>
        <p:txBody>
          <a:bodyPr/>
          <a:lstStyle/>
          <a:p>
            <a:endParaRPr lang="en-US"/>
          </a:p>
        </p:txBody>
      </p:sp>
      <p:pic>
        <p:nvPicPr>
          <p:cNvPr id="6148" name="Picture 4"/>
          <p:cNvPicPr>
            <a:picLocks noChangeAspect="1" noChangeArrowheads="1"/>
          </p:cNvPicPr>
          <p:nvPr/>
        </p:nvPicPr>
        <p:blipFill>
          <a:blip r:embed="rId2"/>
          <a:srcRect/>
          <a:stretch>
            <a:fillRect/>
          </a:stretch>
        </p:blipFill>
        <p:spPr bwMode="auto">
          <a:xfrm>
            <a:off x="6202392" y="1992702"/>
            <a:ext cx="5377133" cy="406465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AutoShape 2" descr="Kidney cysts - Symptoms and causes - Mayo Clinic"/>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Kidney cysts - Symptoms and causes - Mayo Clinic"/>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Ultrasound features of Kidney Cysts - Renal Fellow Network"/>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2" name="TextBox 11"/>
          <p:cNvSpPr txBox="1"/>
          <p:nvPr/>
        </p:nvSpPr>
        <p:spPr>
          <a:xfrm>
            <a:off x="1915063" y="508958"/>
            <a:ext cx="7159925" cy="523220"/>
          </a:xfrm>
          <a:prstGeom prst="rect">
            <a:avLst/>
          </a:prstGeom>
          <a:noFill/>
        </p:spPr>
        <p:txBody>
          <a:bodyPr wrap="square" rtlCol="0">
            <a:spAutoFit/>
          </a:bodyPr>
          <a:lstStyle/>
          <a:p>
            <a:r>
              <a:rPr lang="en-US" sz="2800" dirty="0" smtClean="0">
                <a:solidFill>
                  <a:srgbClr val="7030A0"/>
                </a:solidFill>
              </a:rPr>
              <a:t>UNIT-1-DC Circuits and AC Circuits</a:t>
            </a:r>
            <a:endParaRPr lang="en-US" sz="2800" dirty="0">
              <a:solidFill>
                <a:srgbClr val="7030A0"/>
              </a:solidFill>
            </a:endParaRPr>
          </a:p>
        </p:txBody>
      </p:sp>
      <p:sp>
        <p:nvSpPr>
          <p:cNvPr id="7" name="Rectangle 6"/>
          <p:cNvSpPr/>
          <p:nvPr/>
        </p:nvSpPr>
        <p:spPr>
          <a:xfrm>
            <a:off x="1121435" y="1404048"/>
            <a:ext cx="10791644" cy="1200329"/>
          </a:xfrm>
          <a:prstGeom prst="rect">
            <a:avLst/>
          </a:prstGeom>
        </p:spPr>
        <p:txBody>
          <a:bodyPr wrap="square">
            <a:spAutoFit/>
          </a:bodyPr>
          <a:lstStyle/>
          <a:p>
            <a:r>
              <a:rPr lang="en-US" dirty="0" smtClean="0"/>
              <a:t>Resistance: Resistors in Series and Parallel - Network Reduction - Star to Delta and Delta to Star Transformations - Ohm‘s Law -</a:t>
            </a:r>
            <a:r>
              <a:rPr lang="en-US" dirty="0" err="1" smtClean="0"/>
              <a:t>Kirchoff’s</a:t>
            </a:r>
            <a:r>
              <a:rPr lang="en-US" dirty="0" smtClean="0"/>
              <a:t> laws-Voltage and Current Division Rule.</a:t>
            </a:r>
          </a:p>
          <a:p>
            <a:r>
              <a:rPr lang="en-US" dirty="0" smtClean="0"/>
              <a:t> </a:t>
            </a:r>
            <a:r>
              <a:rPr lang="en-US" b="1" dirty="0" smtClean="0"/>
              <a:t>AC Circuits: </a:t>
            </a:r>
            <a:r>
              <a:rPr lang="en-US" dirty="0" smtClean="0"/>
              <a:t>Alternating (Sinusoidal) Voltage and Current, R.M.S and Average Value, Power Factor, Form Factor and Peak Factor.</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pic>
        <p:nvPicPr>
          <p:cNvPr id="7170" name="Picture 2"/>
          <p:cNvPicPr>
            <a:picLocks noGrp="1" noChangeAspect="1" noChangeArrowheads="1"/>
          </p:cNvPicPr>
          <p:nvPr>
            <p:ph idx="1"/>
          </p:nvPr>
        </p:nvPicPr>
        <p:blipFill>
          <a:blip r:embed="rId2"/>
          <a:srcRect/>
          <a:stretch>
            <a:fillRect/>
          </a:stretch>
        </p:blipFill>
        <p:spPr bwMode="auto">
          <a:xfrm>
            <a:off x="1173191" y="2156604"/>
            <a:ext cx="10075653" cy="395952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srcRect/>
          <a:stretch>
            <a:fillRect/>
          </a:stretch>
        </p:blipFill>
        <p:spPr bwMode="auto">
          <a:xfrm>
            <a:off x="1519687" y="794888"/>
            <a:ext cx="9601200" cy="57340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idx="1"/>
          </p:nvPr>
        </p:nvPicPr>
        <p:blipFill>
          <a:blip r:embed="rId2"/>
          <a:srcRect/>
          <a:stretch>
            <a:fillRect/>
          </a:stretch>
        </p:blipFill>
        <p:spPr bwMode="auto">
          <a:xfrm>
            <a:off x="1069675" y="914400"/>
            <a:ext cx="10644997" cy="541004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1097064" y="851700"/>
            <a:ext cx="10203540" cy="208788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1785669" y="2717321"/>
            <a:ext cx="8471140" cy="3795622"/>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srcRect/>
          <a:stretch>
            <a:fillRect/>
          </a:stretch>
        </p:blipFill>
        <p:spPr bwMode="auto">
          <a:xfrm>
            <a:off x="1457865" y="888844"/>
            <a:ext cx="10136037" cy="5417820"/>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srcRect/>
          <a:stretch>
            <a:fillRect/>
          </a:stretch>
        </p:blipFill>
        <p:spPr bwMode="auto">
          <a:xfrm>
            <a:off x="1302589" y="560717"/>
            <a:ext cx="9980762" cy="5917721"/>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srcRect/>
          <a:stretch>
            <a:fillRect/>
          </a:stretch>
        </p:blipFill>
        <p:spPr bwMode="auto">
          <a:xfrm>
            <a:off x="1345721" y="819509"/>
            <a:ext cx="9282022" cy="5505091"/>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a:srcRect/>
          <a:stretch>
            <a:fillRect/>
          </a:stretch>
        </p:blipFill>
        <p:spPr bwMode="auto">
          <a:xfrm>
            <a:off x="1847850" y="405442"/>
            <a:ext cx="9668414" cy="6366832"/>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a:srcRect/>
          <a:stretch>
            <a:fillRect/>
          </a:stretch>
        </p:blipFill>
        <p:spPr bwMode="auto">
          <a:xfrm>
            <a:off x="1147312" y="940279"/>
            <a:ext cx="10412083" cy="5384321"/>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2"/>
          <a:srcRect/>
          <a:stretch>
            <a:fillRect/>
          </a:stretch>
        </p:blipFill>
        <p:spPr bwMode="auto">
          <a:xfrm>
            <a:off x="1380227" y="1138687"/>
            <a:ext cx="8445261" cy="5194540"/>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8" name="TextBox 7"/>
          <p:cNvSpPr txBox="1"/>
          <p:nvPr/>
        </p:nvSpPr>
        <p:spPr>
          <a:xfrm>
            <a:off x="1457864" y="603849"/>
            <a:ext cx="8445261" cy="369332"/>
          </a:xfrm>
          <a:prstGeom prst="rect">
            <a:avLst/>
          </a:prstGeom>
          <a:noFill/>
        </p:spPr>
        <p:txBody>
          <a:bodyPr wrap="square" rtlCol="0">
            <a:spAutoFit/>
          </a:bodyPr>
          <a:lstStyle/>
          <a:p>
            <a:r>
              <a:rPr lang="en-US" dirty="0" smtClean="0"/>
              <a:t>AC FUNDAMENTALS</a:t>
            </a:r>
            <a:endParaRPr lang="en-US" dirty="0"/>
          </a:p>
        </p:txBody>
      </p:sp>
      <p:sp>
        <p:nvSpPr>
          <p:cNvPr id="5" name="Content Placeholder 4"/>
          <p:cNvSpPr>
            <a:spLocks noGrp="1"/>
          </p:cNvSpPr>
          <p:nvPr>
            <p:ph idx="1"/>
          </p:nvPr>
        </p:nvSpPr>
        <p:spPr>
          <a:xfrm>
            <a:off x="888522" y="1012137"/>
            <a:ext cx="10633494" cy="5587071"/>
          </a:xfrm>
        </p:spPr>
        <p:txBody>
          <a:bodyPr/>
          <a:lstStyle/>
          <a:p>
            <a:pPr>
              <a:buNone/>
            </a:pPr>
            <a:r>
              <a:rPr lang="en-US" dirty="0" smtClean="0"/>
              <a:t>GENERATION OF ALTERNATIVE EMF </a:t>
            </a:r>
          </a:p>
          <a:p>
            <a:r>
              <a:rPr lang="en-US" sz="1600" dirty="0" smtClean="0"/>
              <a:t>Consider a coil of n turns placed in a magnetic field of maximum value Φ</a:t>
            </a:r>
            <a:r>
              <a:rPr lang="en-US" sz="1600" baseline="-25000" dirty="0" smtClean="0"/>
              <a:t>m</a:t>
            </a:r>
            <a:r>
              <a:rPr lang="en-US" sz="1600" dirty="0" smtClean="0"/>
              <a:t> Webers .</a:t>
            </a:r>
          </a:p>
          <a:p>
            <a:pPr>
              <a:buFont typeface="Wingdings" pitchFamily="2" charset="2"/>
              <a:buChar char="v"/>
            </a:pPr>
            <a:r>
              <a:rPr lang="en-US" sz="1600" dirty="0" smtClean="0"/>
              <a:t>The coil is initially along the reference axis. In this position, the field is perpendicular to the plane of the coil.</a:t>
            </a:r>
          </a:p>
          <a:p>
            <a:pPr>
              <a:buFont typeface="Wingdings" pitchFamily="2" charset="2"/>
              <a:buChar char="v"/>
            </a:pPr>
            <a:r>
              <a:rPr lang="en-US" sz="1600" dirty="0" smtClean="0"/>
              <a:t>Let the coil be rotated in the anticlockwise direction with an angular velocity of </a:t>
            </a:r>
            <a:r>
              <a:rPr lang="el-GR" sz="1600" dirty="0" smtClean="0"/>
              <a:t>ω</a:t>
            </a:r>
            <a:r>
              <a:rPr lang="en-US" sz="1600" dirty="0" smtClean="0"/>
              <a:t> </a:t>
            </a:r>
            <a:r>
              <a:rPr lang="en-US" sz="1600" dirty="0" err="1" smtClean="0"/>
              <a:t>rad</a:t>
            </a:r>
            <a:r>
              <a:rPr lang="en-US" sz="1600" dirty="0" smtClean="0"/>
              <a:t>/sec. When the coil is along the reference axis at </a:t>
            </a:r>
            <a:r>
              <a:rPr lang="el-GR" sz="1600" dirty="0" smtClean="0"/>
              <a:t>ω</a:t>
            </a:r>
            <a:r>
              <a:rPr lang="en-US" sz="1600" dirty="0" smtClean="0"/>
              <a:t>t = 0, it is called as zero </a:t>
            </a:r>
            <a:r>
              <a:rPr lang="en-US" sz="1600" dirty="0" err="1" smtClean="0"/>
              <a:t>e.m.f</a:t>
            </a:r>
            <a:r>
              <a:rPr lang="en-US" sz="1600" dirty="0" smtClean="0"/>
              <a:t>. position. This is because the movement of the coil at this instant </a:t>
            </a:r>
            <a:r>
              <a:rPr lang="el-GR" sz="1600" dirty="0" smtClean="0"/>
              <a:t>ω</a:t>
            </a:r>
            <a:r>
              <a:rPr lang="en-US" sz="1600" dirty="0" smtClean="0"/>
              <a:t>t = 0 is along the field.</a:t>
            </a:r>
          </a:p>
          <a:p>
            <a:pPr>
              <a:buFont typeface="Wingdings" pitchFamily="2" charset="2"/>
              <a:buChar char="v"/>
            </a:pPr>
            <a:r>
              <a:rPr lang="en-US" sz="1600" dirty="0" smtClean="0"/>
              <a:t>Let at any instant t sec. the coil takes a position as shown in Fig.</a:t>
            </a:r>
          </a:p>
          <a:p>
            <a:pPr>
              <a:buFont typeface="Wingdings" pitchFamily="2" charset="2"/>
              <a:buChar char="v"/>
            </a:pPr>
            <a:r>
              <a:rPr lang="en-US" sz="1600" dirty="0" smtClean="0"/>
              <a:t>At this instant, the coil makes an angle </a:t>
            </a:r>
            <a:r>
              <a:rPr lang="el-GR" sz="1600" dirty="0" smtClean="0"/>
              <a:t>θ</a:t>
            </a:r>
            <a:r>
              <a:rPr lang="en-US" sz="1600" dirty="0" smtClean="0"/>
              <a:t> = </a:t>
            </a:r>
            <a:r>
              <a:rPr lang="el-GR" sz="1600" dirty="0" smtClean="0"/>
              <a:t>ω</a:t>
            </a:r>
            <a:r>
              <a:rPr lang="en-US" sz="1600" dirty="0" smtClean="0"/>
              <a:t>t with the reference axis. At this position, the normal component of the </a:t>
            </a:r>
            <a:r>
              <a:rPr lang="en-US" sz="1600" dirty="0" err="1" smtClean="0"/>
              <a:t>mangnetic</a:t>
            </a:r>
            <a:r>
              <a:rPr lang="en-US" sz="1600" dirty="0" smtClean="0"/>
              <a:t> flux with respect to the plane of the coil is equal to</a:t>
            </a:r>
          </a:p>
          <a:p>
            <a:pPr>
              <a:buFont typeface="Wingdings" pitchFamily="2" charset="2"/>
              <a:buChar char="v"/>
            </a:pPr>
            <a:endParaRPr lang="en-US" b="1" dirty="0" smtClean="0"/>
          </a:p>
        </p:txBody>
      </p:sp>
      <p:pic>
        <p:nvPicPr>
          <p:cNvPr id="1029" name="Picture 5"/>
          <p:cNvPicPr>
            <a:picLocks noChangeAspect="1" noChangeArrowheads="1"/>
          </p:cNvPicPr>
          <p:nvPr/>
        </p:nvPicPr>
        <p:blipFill>
          <a:blip r:embed="rId2"/>
          <a:srcRect/>
          <a:stretch>
            <a:fillRect/>
          </a:stretch>
        </p:blipFill>
        <p:spPr bwMode="auto">
          <a:xfrm>
            <a:off x="2553688" y="3748717"/>
            <a:ext cx="6791325" cy="29146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a:srcRect/>
          <a:stretch>
            <a:fillRect/>
          </a:stretch>
        </p:blipFill>
        <p:spPr bwMode="auto">
          <a:xfrm>
            <a:off x="3985260" y="1199072"/>
            <a:ext cx="4221480" cy="4942936"/>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sz="quarter" idx="2"/>
          </p:nvPr>
        </p:nvPicPr>
        <p:blipFill>
          <a:blip r:embed="rId2"/>
          <a:stretch>
            <a:fillRect/>
          </a:stretch>
        </p:blipFill>
        <p:spPr bwMode="auto">
          <a:xfrm>
            <a:off x="1282459" y="707365"/>
            <a:ext cx="10044023" cy="3631721"/>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p:cNvPicPr>
            <a:picLocks noGrp="1" noChangeAspect="1" noChangeArrowheads="1"/>
          </p:cNvPicPr>
          <p:nvPr>
            <p:ph idx="1"/>
          </p:nvPr>
        </p:nvPicPr>
        <p:blipFill>
          <a:blip r:embed="rId2"/>
          <a:srcRect/>
          <a:stretch>
            <a:fillRect/>
          </a:stretch>
        </p:blipFill>
        <p:spPr bwMode="auto">
          <a:xfrm>
            <a:off x="2096220" y="1035170"/>
            <a:ext cx="8462512" cy="5486399"/>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idx="1"/>
          </p:nvPr>
        </p:nvPicPr>
        <p:blipFill>
          <a:blip r:embed="rId2"/>
          <a:srcRect/>
          <a:stretch>
            <a:fillRect/>
          </a:stretch>
        </p:blipFill>
        <p:spPr bwMode="auto">
          <a:xfrm>
            <a:off x="1751162" y="1121435"/>
            <a:ext cx="8850702" cy="5203166"/>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Grp="1" noChangeAspect="1" noChangeArrowheads="1"/>
          </p:cNvPicPr>
          <p:nvPr>
            <p:ph idx="1"/>
          </p:nvPr>
        </p:nvPicPr>
        <p:blipFill>
          <a:blip r:embed="rId2"/>
          <a:srcRect/>
          <a:stretch>
            <a:fillRect/>
          </a:stretch>
        </p:blipFill>
        <p:spPr bwMode="auto">
          <a:xfrm>
            <a:off x="1345721" y="1190444"/>
            <a:ext cx="9402792" cy="5037827"/>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DC Machines</a:t>
            </a:r>
            <a:endParaRPr lang="en-US" dirty="0"/>
          </a:p>
        </p:txBody>
      </p:sp>
      <p:sp>
        <p:nvSpPr>
          <p:cNvPr id="3" name="Content Placeholder 2"/>
          <p:cNvSpPr>
            <a:spLocks noGrp="1"/>
          </p:cNvSpPr>
          <p:nvPr>
            <p:ph idx="1"/>
          </p:nvPr>
        </p:nvSpPr>
        <p:spPr/>
        <p:txBody>
          <a:bodyPr/>
          <a:lstStyle/>
          <a:p>
            <a:pPr algn="just"/>
            <a:r>
              <a:rPr lang="en-US" dirty="0" smtClean="0"/>
              <a:t>The broad based term, “Electrical Energy Systems Engineering” accounts for generation, transmission, distribution and utilization of electrical energy. </a:t>
            </a:r>
          </a:p>
          <a:p>
            <a:pPr algn="just"/>
            <a:r>
              <a:rPr lang="en-US" dirty="0" smtClean="0"/>
              <a:t>At every stage, different machineries are used each one of them serving specific purpose. </a:t>
            </a:r>
          </a:p>
          <a:p>
            <a:pPr algn="just"/>
            <a:r>
              <a:rPr lang="en-US" dirty="0" smtClean="0"/>
              <a:t>For example alternators used to generate alternating current (generation), transformers are used for stepping up and stepping down the voltage levels (transmission and distribution), dc motors, synchronous motors, stepper motors and induction motors all used in very many industrial and domestic applications.</a:t>
            </a: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745150"/>
          </a:xfrm>
        </p:spPr>
        <p:txBody>
          <a:bodyPr/>
          <a:lstStyle/>
          <a:p>
            <a:r>
              <a:rPr lang="en-US" dirty="0" smtClean="0"/>
              <a:t>DC GENERATOR</a:t>
            </a:r>
            <a:br>
              <a:rPr lang="en-US" dirty="0" smtClean="0"/>
            </a:br>
            <a:endParaRPr lang="en-US" dirty="0"/>
          </a:p>
        </p:txBody>
      </p:sp>
      <p:sp>
        <p:nvSpPr>
          <p:cNvPr id="3" name="Content Placeholder 2"/>
          <p:cNvSpPr>
            <a:spLocks noGrp="1"/>
          </p:cNvSpPr>
          <p:nvPr>
            <p:ph sz="half" idx="1"/>
          </p:nvPr>
        </p:nvSpPr>
        <p:spPr>
          <a:xfrm>
            <a:off x="687237" y="1066069"/>
            <a:ext cx="5384800" cy="4989673"/>
          </a:xfrm>
        </p:spPr>
        <p:txBody>
          <a:bodyPr/>
          <a:lstStyle/>
          <a:p>
            <a:r>
              <a:rPr lang="en-US" sz="2000" dirty="0" smtClean="0"/>
              <a:t>Principle:</a:t>
            </a:r>
          </a:p>
          <a:p>
            <a:pPr algn="just"/>
            <a:r>
              <a:rPr lang="en-US" sz="2000" dirty="0" smtClean="0"/>
              <a:t>The generator is a dynamic machine in which mechanical energy is converted into electrical energy. It operates on the principle based on the Faraday’s Law of electromagnetic induction. The emf generated is to be classified as dynamically induced emf.</a:t>
            </a:r>
          </a:p>
          <a:p>
            <a:r>
              <a:rPr lang="en-US" sz="2000" dirty="0" smtClean="0"/>
              <a:t>The basic requirements for the dynamically induced emf to exist are the following:</a:t>
            </a:r>
          </a:p>
          <a:p>
            <a:pPr>
              <a:buNone/>
            </a:pPr>
            <a:r>
              <a:rPr lang="en-US" sz="2000" dirty="0" smtClean="0"/>
              <a:t>(</a:t>
            </a:r>
            <a:r>
              <a:rPr lang="en-US" sz="2000" dirty="0" err="1" smtClean="0"/>
              <a:t>i</a:t>
            </a:r>
            <a:r>
              <a:rPr lang="en-US" sz="2000" dirty="0" smtClean="0"/>
              <a:t>) A steady magnetic field</a:t>
            </a:r>
          </a:p>
          <a:p>
            <a:pPr>
              <a:buNone/>
            </a:pPr>
            <a:r>
              <a:rPr lang="en-US" sz="2000" dirty="0" smtClean="0"/>
              <a:t>(ii) A conductor capable of carrying current</a:t>
            </a:r>
          </a:p>
          <a:p>
            <a:pPr>
              <a:buNone/>
            </a:pPr>
            <a:r>
              <a:rPr lang="en-US" sz="2000" dirty="0" smtClean="0"/>
              <a:t>(iii) The conductor to move in the magnetic field</a:t>
            </a:r>
            <a:endParaRPr lang="en-US" sz="2000" dirty="0"/>
          </a:p>
        </p:txBody>
      </p:sp>
      <p:pic>
        <p:nvPicPr>
          <p:cNvPr id="1026" name="Picture 2"/>
          <p:cNvPicPr>
            <a:picLocks noGrp="1" noChangeAspect="1" noChangeArrowheads="1"/>
          </p:cNvPicPr>
          <p:nvPr>
            <p:ph sz="half" idx="2"/>
          </p:nvPr>
        </p:nvPicPr>
        <p:blipFill>
          <a:blip r:embed="rId2"/>
          <a:srcRect/>
          <a:stretch>
            <a:fillRect/>
          </a:stretch>
        </p:blipFill>
        <p:spPr bwMode="auto">
          <a:xfrm>
            <a:off x="6590581" y="1173192"/>
            <a:ext cx="4735902" cy="4399472"/>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2"/>
          </p:nvPr>
        </p:nvSpPr>
        <p:spPr>
          <a:xfrm>
            <a:off x="845389" y="992038"/>
            <a:ext cx="5020573" cy="5368282"/>
          </a:xfrm>
        </p:spPr>
        <p:txBody>
          <a:bodyPr/>
          <a:lstStyle/>
          <a:p>
            <a:pPr algn="just"/>
            <a:r>
              <a:rPr lang="en-US" dirty="0" smtClean="0"/>
              <a:t>It shows a steady magnetic field produced by the pole pieces of a magnet N and S. A single turn coil ABCD is placed in the field produced between the pole pieces. </a:t>
            </a:r>
          </a:p>
          <a:p>
            <a:pPr algn="just"/>
            <a:r>
              <a:rPr lang="en-US" dirty="0" smtClean="0"/>
              <a:t>The coil is rotated by means of a prime mover. Thus,as per Faraday’s law, an emf is induced in the coil. Such an emf is basically alternating.</a:t>
            </a:r>
          </a:p>
          <a:p>
            <a:pPr algn="just"/>
            <a:r>
              <a:rPr lang="en-US" dirty="0" smtClean="0"/>
              <a:t>This bidirectional induced emf is made unidirectional using the </a:t>
            </a:r>
            <a:r>
              <a:rPr lang="en-US" dirty="0" err="1" smtClean="0"/>
              <a:t>commutator</a:t>
            </a:r>
            <a:r>
              <a:rPr lang="en-US" dirty="0" smtClean="0"/>
              <a:t>.</a:t>
            </a:r>
          </a:p>
          <a:p>
            <a:pPr algn="just"/>
            <a:endParaRPr lang="en-US" dirty="0"/>
          </a:p>
        </p:txBody>
      </p:sp>
      <p:pic>
        <p:nvPicPr>
          <p:cNvPr id="2052" name="Picture 4"/>
          <p:cNvPicPr>
            <a:picLocks noGrp="1" noChangeAspect="1" noChangeArrowheads="1"/>
          </p:cNvPicPr>
          <p:nvPr>
            <p:ph sz="quarter" idx="4"/>
          </p:nvPr>
        </p:nvPicPr>
        <p:blipFill>
          <a:blip r:embed="rId2"/>
          <a:srcRect/>
          <a:stretch>
            <a:fillRect/>
          </a:stretch>
        </p:blipFill>
        <p:spPr bwMode="auto">
          <a:xfrm>
            <a:off x="7301653" y="1026543"/>
            <a:ext cx="3154680" cy="3890514"/>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2"/>
          </p:nvPr>
        </p:nvSpPr>
        <p:spPr>
          <a:xfrm>
            <a:off x="879894" y="1004977"/>
            <a:ext cx="4710023" cy="3845720"/>
          </a:xfrm>
        </p:spPr>
        <p:txBody>
          <a:bodyPr/>
          <a:lstStyle/>
          <a:p>
            <a:pPr algn="just"/>
            <a:r>
              <a:rPr lang="en-US" dirty="0" smtClean="0"/>
              <a:t>For the satisfactory operation of a dc generator, it should consists of a stator and a rotor.</a:t>
            </a:r>
          </a:p>
          <a:p>
            <a:pPr algn="just"/>
            <a:r>
              <a:rPr lang="en-US" dirty="0" smtClean="0"/>
              <a:t>The stator accommodates the yoke, the main field system and the brushes. The rotor has the armature and the </a:t>
            </a:r>
            <a:r>
              <a:rPr lang="en-US" dirty="0" err="1" smtClean="0"/>
              <a:t>commutator</a:t>
            </a:r>
            <a:r>
              <a:rPr lang="en-US" dirty="0" smtClean="0"/>
              <a:t> as its main parts.</a:t>
            </a:r>
            <a:endParaRPr lang="en-US" dirty="0"/>
          </a:p>
        </p:txBody>
      </p:sp>
      <p:pic>
        <p:nvPicPr>
          <p:cNvPr id="3074" name="Picture 2"/>
          <p:cNvPicPr>
            <a:picLocks noGrp="1" noChangeAspect="1" noChangeArrowheads="1"/>
          </p:cNvPicPr>
          <p:nvPr>
            <p:ph sz="quarter" idx="4"/>
          </p:nvPr>
        </p:nvPicPr>
        <p:blipFill>
          <a:blip r:embed="rId2"/>
          <a:srcRect/>
          <a:stretch>
            <a:fillRect/>
          </a:stretch>
        </p:blipFill>
        <p:spPr bwMode="auto">
          <a:xfrm>
            <a:off x="5753819" y="741873"/>
            <a:ext cx="5828581" cy="5277034"/>
          </a:xfrm>
          <a:prstGeom prst="rect">
            <a:avLst/>
          </a:prstGeom>
          <a:noFill/>
          <a:ln w="9525">
            <a:noFill/>
            <a:miter lim="800000"/>
            <a:headEnd/>
            <a:tailEnd/>
          </a:ln>
          <a:effectLst/>
        </p:spPr>
      </p:pic>
      <p:sp>
        <p:nvSpPr>
          <p:cNvPr id="8" name="TextBox 7"/>
          <p:cNvSpPr txBox="1"/>
          <p:nvPr/>
        </p:nvSpPr>
        <p:spPr>
          <a:xfrm>
            <a:off x="1354348" y="310551"/>
            <a:ext cx="6072996" cy="523220"/>
          </a:xfrm>
          <a:prstGeom prst="rect">
            <a:avLst/>
          </a:prstGeom>
          <a:noFill/>
        </p:spPr>
        <p:txBody>
          <a:bodyPr wrap="square" rtlCol="0">
            <a:spAutoFit/>
          </a:bodyPr>
          <a:lstStyle/>
          <a:p>
            <a:r>
              <a:rPr lang="en-US" sz="2800" dirty="0" smtClean="0">
                <a:solidFill>
                  <a:srgbClr val="FF0000"/>
                </a:solidFill>
              </a:rPr>
              <a:t>Construction of DC Generator</a:t>
            </a:r>
            <a:r>
              <a:rPr lang="en-US" dirty="0" smtClean="0">
                <a:solidFill>
                  <a:srgbClr val="FF0000"/>
                </a:solidFill>
              </a:rPr>
              <a:t>:</a:t>
            </a:r>
            <a:endParaRPr lang="en-US" dirty="0">
              <a:solidFill>
                <a:srgbClr val="FF000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6"/>
          <p:cNvSpPr>
            <a:spLocks noGrp="1"/>
          </p:cNvSpPr>
          <p:nvPr>
            <p:ph idx="1"/>
          </p:nvPr>
        </p:nvSpPr>
        <p:spPr>
          <a:xfrm>
            <a:off x="966788" y="879475"/>
            <a:ext cx="10615612" cy="5445125"/>
          </a:xfrm>
        </p:spPr>
        <p:txBody>
          <a:bodyPr/>
          <a:lstStyle/>
          <a:p>
            <a:pPr algn="just"/>
            <a:r>
              <a:rPr lang="en-US" sz="1600" b="1" dirty="0" smtClean="0"/>
              <a:t>Yoke or Frame </a:t>
            </a:r>
            <a:r>
              <a:rPr lang="en-US" sz="1600" dirty="0" smtClean="0"/>
              <a:t>:It is the outermost solid metal part of the machine. It forms part of magnetic circuit and protects all the inner parts from mechanical damage.</a:t>
            </a:r>
          </a:p>
          <a:p>
            <a:pPr algn="just"/>
            <a:r>
              <a:rPr lang="en-US" sz="1600" b="1" dirty="0" smtClean="0"/>
              <a:t>Field </a:t>
            </a:r>
            <a:r>
              <a:rPr lang="en-US" sz="1600" b="1" dirty="0" err="1" smtClean="0"/>
              <a:t>System:</a:t>
            </a:r>
            <a:r>
              <a:rPr lang="en-US" sz="1600" dirty="0" err="1" smtClean="0"/>
              <a:t>This</a:t>
            </a:r>
            <a:r>
              <a:rPr lang="en-US" sz="1600" b="1" dirty="0" smtClean="0"/>
              <a:t> </a:t>
            </a:r>
            <a:r>
              <a:rPr lang="en-US" sz="1600" dirty="0" smtClean="0"/>
              <a:t>consists of main field poles and field winding. The field poles are made of laminations of a </a:t>
            </a:r>
            <a:r>
              <a:rPr lang="en-US" sz="1600" dirty="0" err="1" smtClean="0"/>
              <a:t>sutiable</a:t>
            </a:r>
            <a:r>
              <a:rPr lang="en-US" sz="1600" dirty="0" smtClean="0"/>
              <a:t> magnetic material. Such a magnetic material has very high relative permeability and very low hysteresis loss. </a:t>
            </a:r>
          </a:p>
          <a:p>
            <a:pPr algn="just"/>
            <a:r>
              <a:rPr lang="en-US" sz="1600" dirty="0" smtClean="0"/>
              <a:t>The pole face is in the form of horse shoe so that a uniform flux distribution is obtained in the air gap between the poles and the rotating part. The field winding is placed over the each pole and all these are connected in series. </a:t>
            </a:r>
          </a:p>
          <a:p>
            <a:pPr algn="just"/>
            <a:r>
              <a:rPr lang="en-US" sz="1600" dirty="0" smtClean="0"/>
              <a:t>Again the field winding is so arranged on the different poles that when a direct current is passed through this </a:t>
            </a:r>
            <a:r>
              <a:rPr lang="en-US" sz="1600" dirty="0" err="1" smtClean="0"/>
              <a:t>winding,the</a:t>
            </a:r>
            <a:r>
              <a:rPr lang="en-US" sz="1600" dirty="0" smtClean="0"/>
              <a:t> poles get magnetized to N and S polarities alternately. Thus, the field system </a:t>
            </a:r>
            <a:r>
              <a:rPr lang="en-US" sz="1600" dirty="0" err="1" smtClean="0"/>
              <a:t>isresponsible</a:t>
            </a:r>
            <a:r>
              <a:rPr lang="en-US" sz="1600" dirty="0" smtClean="0"/>
              <a:t> for producing the required working flux in the air gap.</a:t>
            </a:r>
          </a:p>
          <a:p>
            <a:pPr algn="just"/>
            <a:r>
              <a:rPr lang="en-US" sz="1600" b="1" dirty="0" smtClean="0"/>
              <a:t>Brushes</a:t>
            </a:r>
            <a:r>
              <a:rPr lang="en-US" sz="1600" dirty="0" smtClean="0"/>
              <a:t> :A set of brushes made of carbon or graphic are fixed such that they are always in gentle touch with the revolving armature. The generator is connected to external circuits by means of these brushes. Thus, the brushes are used to tap the generated electrical energy off the rotating part of the generator.</a:t>
            </a:r>
          </a:p>
          <a:p>
            <a:r>
              <a:rPr lang="en-US" sz="1600" b="1" dirty="0" smtClean="0"/>
              <a:t>Armature:</a:t>
            </a:r>
            <a:r>
              <a:rPr lang="en-US" sz="1600" dirty="0" smtClean="0"/>
              <a:t> The armature of a dc generator is in the form of laminated slotted drum. Slots are provided over the entire periphery of the armature and these slots are cut axially, i.e. they are parallel to the shaft. In these slots are embedded armature conductors. All the conductors are series connected to form a single armature winding.</a:t>
            </a:r>
          </a:p>
          <a:p>
            <a:r>
              <a:rPr lang="en-US" sz="1600" dirty="0" smtClean="0"/>
              <a:t>The conductors are bent at the rear end of the armature and are connected to the </a:t>
            </a:r>
            <a:r>
              <a:rPr lang="en-US" sz="1600" dirty="0" err="1" smtClean="0"/>
              <a:t>commutator</a:t>
            </a:r>
            <a:r>
              <a:rPr lang="en-US" sz="1600" dirty="0" smtClean="0"/>
              <a:t> segments at the front end otherwise called the connected end. This is shown in Fig.</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srcRect/>
          <a:stretch>
            <a:fillRect/>
          </a:stretch>
        </p:blipFill>
        <p:spPr bwMode="auto">
          <a:xfrm>
            <a:off x="2475781" y="2122098"/>
            <a:ext cx="6131009" cy="292980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srcRect/>
          <a:stretch>
            <a:fillRect/>
          </a:stretch>
        </p:blipFill>
        <p:spPr bwMode="auto">
          <a:xfrm>
            <a:off x="1935480" y="2533491"/>
            <a:ext cx="8321040" cy="3192780"/>
          </a:xfrm>
          <a:prstGeom prst="rect">
            <a:avLst/>
          </a:prstGeom>
          <a:noFill/>
          <a:ln w="9525">
            <a:no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32294" y="925874"/>
            <a:ext cx="10972800" cy="5612949"/>
          </a:xfrm>
        </p:spPr>
        <p:txBody>
          <a:bodyPr/>
          <a:lstStyle/>
          <a:p>
            <a:pPr algn="just"/>
            <a:r>
              <a:rPr lang="en-US" dirty="0" smtClean="0"/>
              <a:t>The armature winding may have two or more parallel paths depending on the type of winding used It is in those armature conductors mechanical energy is converted into electrical energy.</a:t>
            </a:r>
          </a:p>
          <a:p>
            <a:pPr algn="just"/>
            <a:r>
              <a:rPr lang="en-US" dirty="0" smtClean="0"/>
              <a:t>There are two ways an armature is wound.</a:t>
            </a:r>
          </a:p>
          <a:p>
            <a:pPr algn="just">
              <a:buNone/>
            </a:pPr>
            <a:r>
              <a:rPr lang="en-US" dirty="0" smtClean="0"/>
              <a:t>   (1) Wave winding: The number of parallel paths formed between the armature terminals is two irrespective of the number of poles.</a:t>
            </a:r>
          </a:p>
          <a:p>
            <a:pPr algn="just">
              <a:buNone/>
            </a:pPr>
            <a:r>
              <a:rPr lang="en-US" dirty="0" smtClean="0"/>
              <a:t>   (2) Lap winding: Here the number of parallel paths is to irrespective of the number of poles in the machine.</a:t>
            </a:r>
          </a:p>
          <a:p>
            <a:pPr algn="just"/>
            <a:r>
              <a:rPr lang="en-US" b="1" dirty="0" err="1" smtClean="0"/>
              <a:t>Commutator</a:t>
            </a:r>
            <a:r>
              <a:rPr lang="en-US" b="1" dirty="0" smtClean="0"/>
              <a:t> </a:t>
            </a:r>
            <a:r>
              <a:rPr lang="en-US" dirty="0" smtClean="0"/>
              <a:t>:The </a:t>
            </a:r>
            <a:r>
              <a:rPr lang="en-US" dirty="0" err="1" smtClean="0"/>
              <a:t>commutator</a:t>
            </a:r>
            <a:r>
              <a:rPr lang="en-US" dirty="0" smtClean="0"/>
              <a:t> is similar in shape to armature. But, it has less diameter than that of the armature. Required number of segments are provided over the complete periphery of the </a:t>
            </a:r>
            <a:r>
              <a:rPr lang="en-US" dirty="0" err="1" smtClean="0"/>
              <a:t>commutator</a:t>
            </a:r>
            <a:r>
              <a:rPr lang="en-US" dirty="0" smtClean="0"/>
              <a:t>.</a:t>
            </a:r>
          </a:p>
          <a:p>
            <a:pPr algn="just"/>
            <a:r>
              <a:rPr lang="en-US" dirty="0" smtClean="0"/>
              <a:t> There is an electrical insulation between every pair of segments. A minimum of two conductors are connected to each segment.</a:t>
            </a:r>
          </a:p>
          <a:p>
            <a:pPr algn="just"/>
            <a:r>
              <a:rPr lang="en-US" dirty="0" smtClean="0"/>
              <a:t>But, at the same time the two conductors making a single coil are connected to different </a:t>
            </a:r>
            <a:r>
              <a:rPr lang="en-US" dirty="0" err="1" smtClean="0"/>
              <a:t>commutator</a:t>
            </a:r>
            <a:r>
              <a:rPr lang="en-US" dirty="0" smtClean="0"/>
              <a:t> segments. The brushes are so placed that they are always keeping to such with the revolving </a:t>
            </a:r>
            <a:r>
              <a:rPr lang="en-US" dirty="0" err="1" smtClean="0"/>
              <a:t>commutator</a:t>
            </a:r>
            <a:r>
              <a:rPr lang="en-US" dirty="0" smtClean="0"/>
              <a:t> segments.</a:t>
            </a:r>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EMF Equation or Equation for the emf Generated:</a:t>
            </a:r>
            <a:endParaRPr lang="en-US" dirty="0"/>
          </a:p>
        </p:txBody>
      </p:sp>
      <p:sp>
        <p:nvSpPr>
          <p:cNvPr id="3" name="Content Placeholder 2"/>
          <p:cNvSpPr>
            <a:spLocks noGrp="1"/>
          </p:cNvSpPr>
          <p:nvPr>
            <p:ph idx="1"/>
          </p:nvPr>
        </p:nvSpPr>
        <p:spPr/>
        <p:txBody>
          <a:bodyPr/>
          <a:lstStyle/>
          <a:p>
            <a:r>
              <a:rPr lang="en-US" dirty="0" smtClean="0"/>
              <a:t>Let P – Number of poles in the generator</a:t>
            </a:r>
          </a:p>
          <a:p>
            <a:r>
              <a:rPr lang="en-US" dirty="0" smtClean="0"/>
              <a:t>f – flux per pole in </a:t>
            </a:r>
            <a:r>
              <a:rPr lang="en-US" dirty="0" err="1" smtClean="0"/>
              <a:t>webers</a:t>
            </a:r>
            <a:endParaRPr lang="en-US" dirty="0" smtClean="0"/>
          </a:p>
          <a:p>
            <a:r>
              <a:rPr lang="en-US" dirty="0" smtClean="0"/>
              <a:t>z – total number of armature conductors</a:t>
            </a:r>
          </a:p>
          <a:p>
            <a:r>
              <a:rPr lang="en-US" dirty="0" smtClean="0"/>
              <a:t>A – Number of parallel paths formed by the armature winding between the armature terminals</a:t>
            </a:r>
          </a:p>
          <a:p>
            <a:r>
              <a:rPr lang="en-US" dirty="0" smtClean="0"/>
              <a:t>A = 2, for wave wound armature winding</a:t>
            </a:r>
          </a:p>
          <a:p>
            <a:r>
              <a:rPr lang="en-US" dirty="0" smtClean="0"/>
              <a:t>A = P, for lap wound armature winding</a:t>
            </a:r>
          </a:p>
          <a:p>
            <a:r>
              <a:rPr lang="en-US" dirty="0" smtClean="0"/>
              <a:t>N – speed of rotation of armature in RPM</a:t>
            </a:r>
          </a:p>
          <a:p>
            <a:r>
              <a:rPr lang="en-US" dirty="0" err="1" smtClean="0"/>
              <a:t>E</a:t>
            </a:r>
            <a:r>
              <a:rPr lang="en-US" sz="1200" dirty="0" err="1" smtClean="0"/>
              <a:t>g</a:t>
            </a:r>
            <a:r>
              <a:rPr lang="en-US" dirty="0" smtClean="0"/>
              <a:t> – emf induced across the armature terminals or emf induced in any one parallel path of the armature winding.</a:t>
            </a: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Grp="1" noChangeAspect="1" noChangeArrowheads="1"/>
          </p:cNvPicPr>
          <p:nvPr>
            <p:ph idx="1"/>
          </p:nvPr>
        </p:nvPicPr>
        <p:blipFill>
          <a:blip r:embed="rId2"/>
          <a:srcRect/>
          <a:stretch>
            <a:fillRect/>
          </a:stretch>
        </p:blipFill>
        <p:spPr bwMode="auto">
          <a:xfrm>
            <a:off x="1069675" y="1362974"/>
            <a:ext cx="10153291" cy="4770407"/>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DC Generator</a:t>
            </a:r>
            <a:endParaRPr lang="en-US" dirty="0"/>
          </a:p>
        </p:txBody>
      </p:sp>
      <p:sp>
        <p:nvSpPr>
          <p:cNvPr id="3" name="Content Placeholder 2"/>
          <p:cNvSpPr>
            <a:spLocks noGrp="1"/>
          </p:cNvSpPr>
          <p:nvPr>
            <p:ph idx="1"/>
          </p:nvPr>
        </p:nvSpPr>
        <p:spPr>
          <a:xfrm>
            <a:off x="905774" y="1935164"/>
            <a:ext cx="10676626" cy="4389437"/>
          </a:xfrm>
        </p:spPr>
        <p:txBody>
          <a:bodyPr/>
          <a:lstStyle/>
          <a:p>
            <a:pPr algn="just"/>
            <a:r>
              <a:rPr lang="en-US" dirty="0" smtClean="0"/>
              <a:t>Depending upon how the field windings are excited, dc generators can be classified as </a:t>
            </a:r>
            <a:r>
              <a:rPr lang="en-US" b="1" dirty="0" smtClean="0"/>
              <a:t>separately excited </a:t>
            </a:r>
            <a:r>
              <a:rPr lang="en-US" dirty="0" smtClean="0"/>
              <a:t>and </a:t>
            </a:r>
            <a:r>
              <a:rPr lang="en-US" b="1" dirty="0" smtClean="0"/>
              <a:t>self excited generators</a:t>
            </a:r>
            <a:r>
              <a:rPr lang="en-US" dirty="0" smtClean="0"/>
              <a:t>. </a:t>
            </a:r>
          </a:p>
          <a:p>
            <a:pPr algn="just"/>
            <a:r>
              <a:rPr lang="en-US" dirty="0" smtClean="0"/>
              <a:t>Separately excited generators receive the required electric power for their field system </a:t>
            </a:r>
            <a:r>
              <a:rPr lang="en-US" b="1" dirty="0" smtClean="0"/>
              <a:t>from a separate dc source</a:t>
            </a:r>
            <a:r>
              <a:rPr lang="en-US" dirty="0" smtClean="0"/>
              <a:t>.</a:t>
            </a:r>
          </a:p>
          <a:p>
            <a:pPr algn="just"/>
            <a:r>
              <a:rPr lang="en-US" dirty="0" smtClean="0"/>
              <a:t>Self excited generators receive the required power for their having system </a:t>
            </a:r>
            <a:r>
              <a:rPr lang="en-US" b="1" dirty="0" smtClean="0"/>
              <a:t>from the electrical power developed in their armature.</a:t>
            </a:r>
            <a:r>
              <a:rPr lang="en-US" dirty="0" smtClean="0"/>
              <a:t> </a:t>
            </a:r>
          </a:p>
          <a:p>
            <a:pPr algn="just"/>
            <a:r>
              <a:rPr lang="en-US" dirty="0" smtClean="0"/>
              <a:t>To avoid having a separate dc source, self excited generators are preferred. Depending upon the field winding connection with the armature winding and their location is the generator circuit, self excited generators can be classified as</a:t>
            </a:r>
          </a:p>
          <a:p>
            <a:pPr>
              <a:buNone/>
            </a:pPr>
            <a:r>
              <a:rPr lang="en-US" dirty="0" smtClean="0"/>
              <a:t>(</a:t>
            </a:r>
            <a:r>
              <a:rPr lang="en-US" dirty="0" err="1" smtClean="0"/>
              <a:t>i</a:t>
            </a:r>
            <a:r>
              <a:rPr lang="en-US" dirty="0" smtClean="0"/>
              <a:t>) Shunt generators</a:t>
            </a:r>
          </a:p>
          <a:p>
            <a:pPr>
              <a:buNone/>
            </a:pPr>
            <a:r>
              <a:rPr lang="en-US" dirty="0" smtClean="0"/>
              <a:t>(ii) Series generators</a:t>
            </a:r>
          </a:p>
          <a:p>
            <a:pPr>
              <a:buNone/>
            </a:pPr>
            <a:r>
              <a:rPr lang="en-US" dirty="0" smtClean="0"/>
              <a:t>(iii) Compound generators</a:t>
            </a:r>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8520" y="704850"/>
            <a:ext cx="10693879" cy="1143000"/>
          </a:xfrm>
        </p:spPr>
        <p:txBody>
          <a:bodyPr/>
          <a:lstStyle/>
          <a:p>
            <a:r>
              <a:rPr lang="en-US" dirty="0" smtClean="0"/>
              <a:t>Electrical Equivalent Circuits, Current and Voltage</a:t>
            </a:r>
            <a:br>
              <a:rPr lang="en-US" dirty="0" smtClean="0"/>
            </a:br>
            <a:r>
              <a:rPr lang="en-US" dirty="0" smtClean="0"/>
              <a:t>Equations of DC Generators</a:t>
            </a:r>
            <a:endParaRPr lang="en-US" dirty="0"/>
          </a:p>
        </p:txBody>
      </p:sp>
      <p:pic>
        <p:nvPicPr>
          <p:cNvPr id="7170" name="Picture 2"/>
          <p:cNvPicPr>
            <a:picLocks noGrp="1" noChangeAspect="1" noChangeArrowheads="1"/>
          </p:cNvPicPr>
          <p:nvPr>
            <p:ph idx="1"/>
          </p:nvPr>
        </p:nvPicPr>
        <p:blipFill>
          <a:blip r:embed="rId2"/>
          <a:srcRect/>
          <a:stretch>
            <a:fillRect/>
          </a:stretch>
        </p:blipFill>
        <p:spPr bwMode="auto">
          <a:xfrm>
            <a:off x="1920948" y="1935163"/>
            <a:ext cx="8350104" cy="4389437"/>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sz="quarter" idx="2"/>
          </p:nvPr>
        </p:nvPicPr>
        <p:blipFill>
          <a:blip r:embed="rId2"/>
          <a:stretch>
            <a:fillRect/>
          </a:stretch>
        </p:blipFill>
        <p:spPr bwMode="auto">
          <a:xfrm>
            <a:off x="888520" y="1811547"/>
            <a:ext cx="5107467" cy="3535699"/>
          </a:xfrm>
          <a:prstGeom prst="rect">
            <a:avLst/>
          </a:prstGeom>
          <a:noFill/>
          <a:ln w="9525">
            <a:noFill/>
            <a:miter lim="800000"/>
            <a:headEnd/>
            <a:tailEnd/>
          </a:ln>
          <a:effectLst/>
        </p:spPr>
      </p:pic>
      <p:pic>
        <p:nvPicPr>
          <p:cNvPr id="8195" name="Picture 3"/>
          <p:cNvPicPr>
            <a:picLocks noGrp="1" noChangeAspect="1" noChangeArrowheads="1"/>
          </p:cNvPicPr>
          <p:nvPr>
            <p:ph sz="quarter" idx="4"/>
          </p:nvPr>
        </p:nvPicPr>
        <p:blipFill>
          <a:blip r:embed="rId3"/>
          <a:srcRect/>
          <a:stretch>
            <a:fillRect/>
          </a:stretch>
        </p:blipFill>
        <p:spPr bwMode="auto">
          <a:xfrm>
            <a:off x="6192838" y="1492370"/>
            <a:ext cx="5389562" cy="4203548"/>
          </a:xfrm>
          <a:prstGeom prst="rect">
            <a:avLst/>
          </a:prstGeom>
          <a:noFill/>
          <a:ln w="9525">
            <a:no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2"/>
          <a:srcRect/>
          <a:stretch>
            <a:fillRect/>
          </a:stretch>
        </p:blipFill>
        <p:spPr bwMode="auto">
          <a:xfrm>
            <a:off x="1164566" y="681487"/>
            <a:ext cx="9376914" cy="5693434"/>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idx="1"/>
          </p:nvPr>
        </p:nvPicPr>
        <p:blipFill>
          <a:blip r:embed="rId2"/>
          <a:srcRect/>
          <a:stretch>
            <a:fillRect/>
          </a:stretch>
        </p:blipFill>
        <p:spPr bwMode="auto">
          <a:xfrm>
            <a:off x="1155941" y="1009650"/>
            <a:ext cx="10136036" cy="5314950"/>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Grp="1" noChangeAspect="1" noChangeArrowheads="1"/>
          </p:cNvPicPr>
          <p:nvPr>
            <p:ph idx="1"/>
          </p:nvPr>
        </p:nvPicPr>
        <p:blipFill>
          <a:blip r:embed="rId2"/>
          <a:srcRect/>
          <a:stretch>
            <a:fillRect/>
          </a:stretch>
        </p:blipFill>
        <p:spPr bwMode="auto">
          <a:xfrm>
            <a:off x="1181818" y="1242205"/>
            <a:ext cx="10205049" cy="5082396"/>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3206960" y="422695"/>
            <a:ext cx="7282761" cy="627140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idx="1"/>
          </p:nvPr>
        </p:nvPicPr>
        <p:blipFill>
          <a:blip r:embed="rId2"/>
          <a:srcRect/>
          <a:stretch>
            <a:fillRect/>
          </a:stretch>
        </p:blipFill>
        <p:spPr bwMode="auto">
          <a:xfrm>
            <a:off x="1875743" y="1199071"/>
            <a:ext cx="8526780" cy="3830129"/>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 of DC Generators</a:t>
            </a:r>
            <a:endParaRPr lang="en-US" dirty="0"/>
          </a:p>
        </p:txBody>
      </p:sp>
      <p:sp>
        <p:nvSpPr>
          <p:cNvPr id="3" name="Content Placeholder 2"/>
          <p:cNvSpPr>
            <a:spLocks noGrp="1"/>
          </p:cNvSpPr>
          <p:nvPr>
            <p:ph idx="1"/>
          </p:nvPr>
        </p:nvSpPr>
        <p:spPr/>
        <p:txBody>
          <a:bodyPr/>
          <a:lstStyle/>
          <a:p>
            <a:pPr>
              <a:buNone/>
            </a:pPr>
            <a:r>
              <a:rPr lang="en-US" b="1" dirty="0" smtClean="0"/>
              <a:t>DC Shunt Generator:</a:t>
            </a:r>
          </a:p>
          <a:p>
            <a:r>
              <a:rPr lang="en-US" dirty="0" smtClean="0"/>
              <a:t>1. Separately excited generators are preferred where the characteristics of dc shunt generators is not </a:t>
            </a:r>
            <a:r>
              <a:rPr lang="en-US" dirty="0" err="1" smtClean="0"/>
              <a:t>upto</a:t>
            </a:r>
            <a:r>
              <a:rPr lang="en-US" dirty="0" smtClean="0"/>
              <a:t> the expected level.</a:t>
            </a:r>
          </a:p>
          <a:p>
            <a:r>
              <a:rPr lang="en-US" dirty="0" smtClean="0"/>
              <a:t>2. They can be used to excite the field magnets of ac generators.</a:t>
            </a:r>
          </a:p>
          <a:p>
            <a:r>
              <a:rPr lang="en-US" dirty="0" smtClean="0"/>
              <a:t>3. A s the drop in voltage is very small, these generators can be used for supplying loads needing constant voltage.</a:t>
            </a:r>
          </a:p>
          <a:p>
            <a:r>
              <a:rPr lang="en-US" dirty="0" smtClean="0"/>
              <a:t>4. They are used as source for battery charging purpose.</a:t>
            </a:r>
          </a:p>
          <a:p>
            <a:r>
              <a:rPr lang="en-US" dirty="0" smtClean="0"/>
              <a:t>5. These generators are used for electroplating and electrolytic purpose.</a:t>
            </a:r>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4014" y="704850"/>
            <a:ext cx="10728385" cy="1143000"/>
          </a:xfrm>
        </p:spPr>
        <p:txBody>
          <a:bodyPr/>
          <a:lstStyle/>
          <a:p>
            <a:r>
              <a:rPr lang="en-US" dirty="0" smtClean="0"/>
              <a:t>Applications of DC Series and Compound Generators:</a:t>
            </a:r>
            <a:endParaRPr lang="en-US" dirty="0"/>
          </a:p>
        </p:txBody>
      </p:sp>
      <p:sp>
        <p:nvSpPr>
          <p:cNvPr id="3" name="Content Placeholder 2"/>
          <p:cNvSpPr>
            <a:spLocks noGrp="1"/>
          </p:cNvSpPr>
          <p:nvPr>
            <p:ph idx="1"/>
          </p:nvPr>
        </p:nvSpPr>
        <p:spPr>
          <a:xfrm>
            <a:off x="905774" y="1935164"/>
            <a:ext cx="10676626" cy="4389437"/>
          </a:xfrm>
        </p:spPr>
        <p:txBody>
          <a:bodyPr/>
          <a:lstStyle/>
          <a:p>
            <a:pPr>
              <a:buNone/>
            </a:pPr>
            <a:r>
              <a:rPr lang="en-US" b="1" dirty="0" smtClean="0"/>
              <a:t>DC Series Generators</a:t>
            </a:r>
          </a:p>
          <a:p>
            <a:r>
              <a:rPr lang="en-US" dirty="0" smtClean="0"/>
              <a:t>1. They are used for series arc lighting.</a:t>
            </a:r>
          </a:p>
          <a:p>
            <a:r>
              <a:rPr lang="en-US" dirty="0" smtClean="0"/>
              <a:t>2. They are used for series incandescent lighting.</a:t>
            </a:r>
          </a:p>
          <a:p>
            <a:r>
              <a:rPr lang="en-US" dirty="0" smtClean="0"/>
              <a:t>3. They are used as booster, for the purpose of compensating the drop in voltage</a:t>
            </a:r>
          </a:p>
          <a:p>
            <a:r>
              <a:rPr lang="en-US" dirty="0" smtClean="0"/>
              <a:t>in the lines on loading.</a:t>
            </a:r>
          </a:p>
          <a:p>
            <a:r>
              <a:rPr lang="en-US" dirty="0" smtClean="0"/>
              <a:t>4. Used for regenerative braking of dc locomotives.</a:t>
            </a:r>
          </a:p>
          <a:p>
            <a:pPr>
              <a:buNone/>
            </a:pPr>
            <a:r>
              <a:rPr lang="en-US" b="1" dirty="0" smtClean="0"/>
              <a:t>Compound Generators</a:t>
            </a:r>
          </a:p>
          <a:p>
            <a:r>
              <a:rPr lang="en-US" dirty="0" smtClean="0"/>
              <a:t>1. By means of compound generators it is possible to give constant voltage at</a:t>
            </a:r>
          </a:p>
          <a:p>
            <a:r>
              <a:rPr lang="en-US" dirty="0" smtClean="0"/>
              <a:t>the line by proper compounding.</a:t>
            </a:r>
          </a:p>
          <a:p>
            <a:r>
              <a:rPr lang="en-US" dirty="0" smtClean="0"/>
              <a:t>2. Differentially compounded generator may be used for welding purposes.</a:t>
            </a:r>
          </a:p>
          <a:p>
            <a:r>
              <a:rPr lang="en-US" dirty="0" smtClean="0"/>
              <a:t>3. They are used to supply power to railway circuits, incandescent lamps,</a:t>
            </a:r>
          </a:p>
          <a:p>
            <a:r>
              <a:rPr lang="en-US" dirty="0" smtClean="0"/>
              <a:t>elevator motors, etc.</a:t>
            </a:r>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DC MOTOR</a:t>
            </a:r>
            <a:endParaRPr lang="en-US" dirty="0"/>
          </a:p>
        </p:txBody>
      </p:sp>
      <p:sp>
        <p:nvSpPr>
          <p:cNvPr id="3" name="Content Placeholder 2"/>
          <p:cNvSpPr>
            <a:spLocks noGrp="1"/>
          </p:cNvSpPr>
          <p:nvPr>
            <p:ph idx="1"/>
          </p:nvPr>
        </p:nvSpPr>
        <p:spPr/>
        <p:txBody>
          <a:bodyPr/>
          <a:lstStyle/>
          <a:p>
            <a:pPr>
              <a:buNone/>
            </a:pPr>
            <a:r>
              <a:rPr lang="en-US" b="1" dirty="0" smtClean="0"/>
              <a:t>Principle:</a:t>
            </a:r>
          </a:p>
          <a:p>
            <a:pPr algn="just"/>
            <a:r>
              <a:rPr lang="en-US" dirty="0" smtClean="0"/>
              <a:t>Whenever a current carrying conductor is kept in a stationery magnetic field an electromagnetic force is produced. This force is exerted on the conductor and hence the conductor is moved away from the field. This is the principle used in </a:t>
            </a:r>
            <a:r>
              <a:rPr lang="en-US" dirty="0" err="1" smtClean="0"/>
              <a:t>d.c</a:t>
            </a:r>
            <a:r>
              <a:rPr lang="en-US" dirty="0" smtClean="0"/>
              <a:t>. motors.</a:t>
            </a:r>
          </a:p>
          <a:p>
            <a:pPr>
              <a:buNone/>
            </a:pPr>
            <a:r>
              <a:rPr lang="en-US" b="1" dirty="0" smtClean="0"/>
              <a:t>Construction</a:t>
            </a:r>
          </a:p>
          <a:p>
            <a:r>
              <a:rPr lang="en-US" dirty="0" smtClean="0"/>
              <a:t>The construction of dc motor is exactly similar to dc generators. The salient parts of a dc motor are yoke or frame, main field system, brushes, armatures and </a:t>
            </a:r>
            <a:r>
              <a:rPr lang="en-US" dirty="0" err="1" smtClean="0"/>
              <a:t>commutator</a:t>
            </a:r>
            <a:r>
              <a:rPr lang="en-US" dirty="0" smtClean="0"/>
              <a:t>.</a:t>
            </a: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5773" y="934500"/>
            <a:ext cx="10693879" cy="4776187"/>
          </a:xfrm>
        </p:spPr>
        <p:txBody>
          <a:bodyPr/>
          <a:lstStyle/>
          <a:p>
            <a:pPr>
              <a:buNone/>
            </a:pPr>
            <a:r>
              <a:rPr lang="en-US" b="1" dirty="0" smtClean="0"/>
              <a:t>Working:</a:t>
            </a:r>
          </a:p>
          <a:p>
            <a:pPr algn="just"/>
            <a:r>
              <a:rPr lang="en-US" dirty="0" smtClean="0"/>
              <a:t>In a dc motor, both the armature and the field windings are connected to a dc supply.</a:t>
            </a:r>
          </a:p>
          <a:p>
            <a:pPr algn="just">
              <a:buFont typeface="Wingdings" pitchFamily="2" charset="2"/>
              <a:buChar char="v"/>
            </a:pPr>
            <a:r>
              <a:rPr lang="en-US" dirty="0" smtClean="0"/>
              <a:t>Thus, we have current carrying armature conductors placed in a stationery magnetic</a:t>
            </a:r>
          </a:p>
          <a:p>
            <a:pPr algn="just">
              <a:buNone/>
            </a:pPr>
            <a:r>
              <a:rPr lang="en-US" dirty="0" smtClean="0"/>
              <a:t>field.</a:t>
            </a:r>
          </a:p>
          <a:p>
            <a:pPr algn="just">
              <a:buFont typeface="Wingdings" pitchFamily="2" charset="2"/>
              <a:buChar char="v"/>
            </a:pPr>
            <a:r>
              <a:rPr lang="en-US" dirty="0" smtClean="0"/>
              <a:t> Due to the electromagnetic torque on the armature conductors, the armature</a:t>
            </a:r>
          </a:p>
          <a:p>
            <a:pPr algn="just">
              <a:buNone/>
            </a:pPr>
            <a:r>
              <a:rPr lang="en-US" dirty="0" smtClean="0"/>
              <a:t>starts revolving. </a:t>
            </a:r>
          </a:p>
          <a:p>
            <a:pPr algn="just">
              <a:buFont typeface="Wingdings" pitchFamily="2" charset="2"/>
              <a:buChar char="v"/>
            </a:pPr>
            <a:r>
              <a:rPr lang="en-US" dirty="0" smtClean="0"/>
              <a:t>Thus, electrical energy is converted into mechanical energy in the armature. When the armature is in motion, we have revolving conductors in a stationery magnetic field.</a:t>
            </a:r>
          </a:p>
          <a:p>
            <a:pPr algn="just"/>
            <a:r>
              <a:rPr lang="en-US" dirty="0" smtClean="0"/>
              <a:t> As per Faraday’s Law of electromagnetic induction, an emf is induced in the armature conductors. As per </a:t>
            </a:r>
            <a:r>
              <a:rPr lang="en-US" b="1" dirty="0" smtClean="0"/>
              <a:t>Lenz’s law</a:t>
            </a:r>
            <a:r>
              <a:rPr lang="en-US" dirty="0" smtClean="0"/>
              <a:t>, this induced emf opposes the voltage applied to the armature. Hence, it is called the </a:t>
            </a:r>
            <a:r>
              <a:rPr lang="en-US" b="1" dirty="0" smtClean="0"/>
              <a:t>counter or back emf. </a:t>
            </a:r>
          </a:p>
          <a:p>
            <a:pPr algn="just"/>
            <a:r>
              <a:rPr lang="en-US" dirty="0" smtClean="0"/>
              <a:t>There also occurs a potential drop in the armature circuit due to its resistance. Thus, the applied voltage has to overcome the back emf in addition to supplying the armature circuit drop and producing the necessary torque for the continuous rotation of the armature.</a:t>
            </a: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p:cNvPicPr>
            <a:picLocks noGrp="1" noChangeAspect="1" noChangeArrowheads="1"/>
          </p:cNvPicPr>
          <p:nvPr>
            <p:ph idx="1"/>
          </p:nvPr>
        </p:nvPicPr>
        <p:blipFill>
          <a:blip r:embed="rId2"/>
          <a:srcRect/>
          <a:stretch>
            <a:fillRect/>
          </a:stretch>
        </p:blipFill>
        <p:spPr bwMode="auto">
          <a:xfrm>
            <a:off x="2068830" y="1345721"/>
            <a:ext cx="8054340" cy="4270060"/>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4338" name="Picture 2"/>
          <p:cNvPicPr>
            <a:picLocks noGrp="1" noChangeAspect="1" noChangeArrowheads="1"/>
          </p:cNvPicPr>
          <p:nvPr>
            <p:ph idx="1"/>
          </p:nvPr>
        </p:nvPicPr>
        <p:blipFill>
          <a:blip r:embed="rId2"/>
          <a:srcRect/>
          <a:stretch>
            <a:fillRect/>
          </a:stretch>
        </p:blipFill>
        <p:spPr bwMode="auto">
          <a:xfrm>
            <a:off x="1471810" y="2242868"/>
            <a:ext cx="5349240" cy="3357889"/>
          </a:xfrm>
          <a:prstGeom prst="rect">
            <a:avLst/>
          </a:prstGeom>
          <a:noFill/>
          <a:ln w="9525">
            <a:noFill/>
            <a:miter lim="800000"/>
            <a:headEnd/>
            <a:tailEnd/>
          </a:ln>
          <a:effectLst/>
        </p:spPr>
      </p:pic>
      <p:pic>
        <p:nvPicPr>
          <p:cNvPr id="14339" name="Picture 3"/>
          <p:cNvPicPr>
            <a:picLocks noChangeAspect="1" noChangeArrowheads="1"/>
          </p:cNvPicPr>
          <p:nvPr/>
        </p:nvPicPr>
        <p:blipFill>
          <a:blip r:embed="rId3"/>
          <a:srcRect/>
          <a:stretch>
            <a:fillRect/>
          </a:stretch>
        </p:blipFill>
        <p:spPr bwMode="auto">
          <a:xfrm>
            <a:off x="7246189" y="2419529"/>
            <a:ext cx="4347444" cy="3295650"/>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Grp="1" noChangeAspect="1" noChangeArrowheads="1"/>
          </p:cNvPicPr>
          <p:nvPr>
            <p:ph idx="1"/>
          </p:nvPr>
        </p:nvPicPr>
        <p:blipFill>
          <a:blip r:embed="rId2"/>
          <a:srcRect/>
          <a:stretch>
            <a:fillRect/>
          </a:stretch>
        </p:blipFill>
        <p:spPr bwMode="auto">
          <a:xfrm>
            <a:off x="1216325" y="957533"/>
            <a:ext cx="9894497" cy="5367068"/>
          </a:xfrm>
          <a:prstGeom prst="rect">
            <a:avLst/>
          </a:prstGeom>
          <a:noFill/>
          <a:ln w="9525">
            <a:noFill/>
            <a:miter lim="800000"/>
            <a:headEnd/>
            <a:tailEnd/>
          </a:ln>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4"/>
          <p:cNvPicPr>
            <a:picLocks noGrp="1" noChangeAspect="1" noChangeArrowheads="1"/>
          </p:cNvPicPr>
          <p:nvPr>
            <p:ph idx="1"/>
          </p:nvPr>
        </p:nvPicPr>
        <p:blipFill>
          <a:blip r:embed="rId2"/>
          <a:srcRect/>
          <a:stretch>
            <a:fillRect/>
          </a:stretch>
        </p:blipFill>
        <p:spPr bwMode="auto">
          <a:xfrm>
            <a:off x="1509623" y="655608"/>
            <a:ext cx="9428671" cy="5668992"/>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Grp="1" noChangeAspect="1" noChangeArrowheads="1"/>
          </p:cNvPicPr>
          <p:nvPr>
            <p:ph idx="1"/>
          </p:nvPr>
        </p:nvPicPr>
        <p:blipFill>
          <a:blip r:embed="rId2"/>
          <a:srcRect/>
          <a:stretch>
            <a:fillRect/>
          </a:stretch>
        </p:blipFill>
        <p:spPr bwMode="auto">
          <a:xfrm>
            <a:off x="1173193" y="1250830"/>
            <a:ext cx="10110158" cy="4903599"/>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TERMINOLOGY</a:t>
            </a:r>
            <a:endParaRPr lang="en-US" dirty="0"/>
          </a:p>
        </p:txBody>
      </p:sp>
      <p:sp>
        <p:nvSpPr>
          <p:cNvPr id="3" name="Content Placeholder 2"/>
          <p:cNvSpPr>
            <a:spLocks noGrp="1"/>
          </p:cNvSpPr>
          <p:nvPr>
            <p:ph sz="quarter" idx="2"/>
          </p:nvPr>
        </p:nvSpPr>
        <p:spPr>
          <a:xfrm>
            <a:off x="609600" y="2514600"/>
            <a:ext cx="5515155" cy="3845720"/>
          </a:xfrm>
        </p:spPr>
        <p:txBody>
          <a:bodyPr/>
          <a:lstStyle/>
          <a:p>
            <a:r>
              <a:rPr lang="en-US" dirty="0" smtClean="0"/>
              <a:t>1. </a:t>
            </a:r>
            <a:r>
              <a:rPr lang="en-US" b="1" dirty="0" smtClean="0"/>
              <a:t>Waveform :</a:t>
            </a:r>
            <a:r>
              <a:rPr lang="en-US" dirty="0" smtClean="0"/>
              <a:t>A waveform is a graph in which the instantaneous value of any quantity is plotted against time. Examples of waveforms are shown in Fig. </a:t>
            </a:r>
          </a:p>
          <a:p>
            <a:r>
              <a:rPr lang="en-US" dirty="0" smtClean="0"/>
              <a:t>2</a:t>
            </a:r>
            <a:r>
              <a:rPr lang="en-US" b="1" dirty="0" smtClean="0"/>
              <a:t>.Alternating Waveform: </a:t>
            </a:r>
            <a:r>
              <a:rPr lang="en-US" dirty="0" smtClean="0"/>
              <a:t>This is a wave which reverses its direction at regularly recurring intervals, e.g. Fig.</a:t>
            </a:r>
          </a:p>
          <a:p>
            <a:endParaRPr lang="en-US" dirty="0"/>
          </a:p>
        </p:txBody>
      </p:sp>
      <p:pic>
        <p:nvPicPr>
          <p:cNvPr id="4099" name="Picture 3"/>
          <p:cNvPicPr>
            <a:picLocks noGrp="1" noChangeAspect="1" noChangeArrowheads="1"/>
          </p:cNvPicPr>
          <p:nvPr>
            <p:ph sz="quarter" idx="4"/>
          </p:nvPr>
        </p:nvPicPr>
        <p:blipFill>
          <a:blip r:embed="rId2"/>
          <a:srcRect/>
          <a:stretch>
            <a:fillRect/>
          </a:stretch>
        </p:blipFill>
        <p:spPr bwMode="auto">
          <a:xfrm>
            <a:off x="6892760" y="2001328"/>
            <a:ext cx="4800600" cy="427007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4"/>
          <p:cNvPicPr>
            <a:picLocks noChangeAspect="1" noChangeArrowheads="1"/>
          </p:cNvPicPr>
          <p:nvPr/>
        </p:nvPicPr>
        <p:blipFill>
          <a:blip r:embed="rId2"/>
          <a:srcRect/>
          <a:stretch>
            <a:fillRect/>
          </a:stretch>
        </p:blipFill>
        <p:spPr bwMode="auto">
          <a:xfrm>
            <a:off x="1233577" y="621102"/>
            <a:ext cx="9920378" cy="5951148"/>
          </a:xfrm>
          <a:prstGeom prst="rect">
            <a:avLst/>
          </a:prstGeom>
          <a:noFill/>
          <a:ln w="9525">
            <a:noFill/>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641633"/>
          </a:xfrm>
        </p:spPr>
        <p:txBody>
          <a:bodyPr/>
          <a:lstStyle/>
          <a:p>
            <a:r>
              <a:rPr lang="en-US" dirty="0" smtClean="0"/>
              <a:t>Starter:</a:t>
            </a:r>
            <a:endParaRPr lang="en-US" dirty="0"/>
          </a:p>
        </p:txBody>
      </p:sp>
      <p:sp>
        <p:nvSpPr>
          <p:cNvPr id="3" name="Content Placeholder 2"/>
          <p:cNvSpPr>
            <a:spLocks noGrp="1"/>
          </p:cNvSpPr>
          <p:nvPr>
            <p:ph sz="quarter" idx="2"/>
          </p:nvPr>
        </p:nvSpPr>
        <p:spPr>
          <a:xfrm>
            <a:off x="1049547" y="1539815"/>
            <a:ext cx="5386917" cy="3845720"/>
          </a:xfrm>
        </p:spPr>
        <p:txBody>
          <a:bodyPr/>
          <a:lstStyle/>
          <a:p>
            <a:pPr algn="just"/>
            <a:r>
              <a:rPr lang="en-US" sz="1800" dirty="0" smtClean="0"/>
              <a:t>If the motor is directly switched on to the supply, the current drawn by the </a:t>
            </a:r>
            <a:r>
              <a:rPr lang="en-US" sz="1800" dirty="0" smtClean="0"/>
              <a:t>motor will be many times its full load current. This is because at the moment of switching on</a:t>
            </a:r>
            <a:r>
              <a:rPr lang="en-US" sz="1800" dirty="0" smtClean="0"/>
              <a:t>, there is no back emf developed by the motor. So, the current drawn by the </a:t>
            </a:r>
            <a:r>
              <a:rPr lang="en-US" sz="1800" dirty="0" smtClean="0"/>
              <a:t>motor is </a:t>
            </a:r>
            <a:r>
              <a:rPr lang="en-US" sz="1800" dirty="0" smtClean="0"/>
              <a:t>controlled by its internal resistance which is very small in value</a:t>
            </a:r>
            <a:r>
              <a:rPr lang="en-US" sz="1800" dirty="0" smtClean="0"/>
              <a:t>.</a:t>
            </a:r>
          </a:p>
          <a:p>
            <a:pPr algn="just"/>
            <a:r>
              <a:rPr lang="en-US" sz="1800" dirty="0" smtClean="0"/>
              <a:t> </a:t>
            </a:r>
            <a:r>
              <a:rPr lang="en-US" sz="1800" dirty="0" smtClean="0"/>
              <a:t>This current </a:t>
            </a:r>
            <a:r>
              <a:rPr lang="en-US" sz="1800" dirty="0" smtClean="0"/>
              <a:t>is </a:t>
            </a:r>
            <a:r>
              <a:rPr lang="en-US" sz="1800" dirty="0" err="1" smtClean="0"/>
              <a:t>Ia</a:t>
            </a:r>
            <a:r>
              <a:rPr lang="en-US" sz="1800" dirty="0" smtClean="0"/>
              <a:t> =V/Ra which </a:t>
            </a:r>
            <a:r>
              <a:rPr lang="en-US" sz="1800" dirty="0" smtClean="0"/>
              <a:t>is sometimes around 25 to 30 times of full load current of motor. </a:t>
            </a:r>
            <a:r>
              <a:rPr lang="en-US" sz="1800" dirty="0" smtClean="0"/>
              <a:t>This starting </a:t>
            </a:r>
            <a:r>
              <a:rPr lang="en-US" sz="1800" dirty="0" smtClean="0"/>
              <a:t>current will affect the power system supply </a:t>
            </a:r>
            <a:r>
              <a:rPr lang="en-US" sz="1800" dirty="0" smtClean="0"/>
              <a:t>quality.</a:t>
            </a:r>
          </a:p>
          <a:p>
            <a:pPr algn="just"/>
            <a:r>
              <a:rPr lang="en-US" sz="1800" dirty="0" smtClean="0"/>
              <a:t>Specifically, there </a:t>
            </a:r>
            <a:r>
              <a:rPr lang="en-US" sz="1800" dirty="0" smtClean="0"/>
              <a:t>will be </a:t>
            </a:r>
            <a:r>
              <a:rPr lang="en-US" sz="1800" dirty="0" smtClean="0"/>
              <a:t>a heavy drop in system voltage momentarily. So, the starting current has to </a:t>
            </a:r>
            <a:r>
              <a:rPr lang="en-US" sz="1800" dirty="0" smtClean="0"/>
              <a:t>be limited</a:t>
            </a:r>
            <a:r>
              <a:rPr lang="en-US" sz="1800" dirty="0" smtClean="0"/>
              <a:t>. This can be achieved by connecting a resistance in the armature circuit.</a:t>
            </a:r>
          </a:p>
          <a:p>
            <a:pPr algn="just"/>
            <a:r>
              <a:rPr lang="en-US" sz="1800" dirty="0" smtClean="0"/>
              <a:t>Once the motor picks up speed the back emf is developed and so the external </a:t>
            </a:r>
            <a:r>
              <a:rPr lang="en-US" sz="1800" dirty="0" smtClean="0"/>
              <a:t>resistance can </a:t>
            </a:r>
            <a:r>
              <a:rPr lang="en-US" sz="1800" dirty="0" smtClean="0"/>
              <a:t>be gradually cut out from the circuit.</a:t>
            </a:r>
            <a:endParaRPr lang="en-US" sz="1800" dirty="0"/>
          </a:p>
        </p:txBody>
      </p:sp>
      <p:pic>
        <p:nvPicPr>
          <p:cNvPr id="1026" name="Picture 2"/>
          <p:cNvPicPr>
            <a:picLocks noGrp="1" noChangeAspect="1" noChangeArrowheads="1"/>
          </p:cNvPicPr>
          <p:nvPr>
            <p:ph sz="quarter" idx="4"/>
          </p:nvPr>
        </p:nvPicPr>
        <p:blipFill>
          <a:blip r:embed="rId2"/>
          <a:srcRect/>
          <a:stretch>
            <a:fillRect/>
          </a:stretch>
        </p:blipFill>
        <p:spPr bwMode="auto">
          <a:xfrm>
            <a:off x="7148029" y="1509623"/>
            <a:ext cx="3893781" cy="4520241"/>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Need of Starter</a:t>
            </a:r>
            <a:endParaRPr lang="en-US" dirty="0"/>
          </a:p>
        </p:txBody>
      </p:sp>
      <p:sp>
        <p:nvSpPr>
          <p:cNvPr id="8" name="Content Placeholder 7"/>
          <p:cNvSpPr>
            <a:spLocks noGrp="1"/>
          </p:cNvSpPr>
          <p:nvPr>
            <p:ph idx="1"/>
          </p:nvPr>
        </p:nvSpPr>
        <p:spPr>
          <a:xfrm>
            <a:off x="957532" y="1892032"/>
            <a:ext cx="10624868" cy="4672670"/>
          </a:xfrm>
        </p:spPr>
        <p:txBody>
          <a:bodyPr/>
          <a:lstStyle/>
          <a:p>
            <a:r>
              <a:rPr lang="en-US" dirty="0" smtClean="0"/>
              <a:t>To start the dc motor a device called </a:t>
            </a:r>
            <a:r>
              <a:rPr lang="en-US" dirty="0" smtClean="0"/>
              <a:t>starter can be used. The main function of the starter is </a:t>
            </a:r>
            <a:r>
              <a:rPr lang="en-US" dirty="0" smtClean="0"/>
              <a:t>to </a:t>
            </a:r>
            <a:r>
              <a:rPr lang="en-US" dirty="0" smtClean="0"/>
              <a:t>control </a:t>
            </a:r>
            <a:r>
              <a:rPr lang="en-US" dirty="0" smtClean="0"/>
              <a:t>the starting current drawn by </a:t>
            </a:r>
            <a:r>
              <a:rPr lang="en-US" dirty="0" smtClean="0"/>
              <a:t>the motor</a:t>
            </a:r>
            <a:r>
              <a:rPr lang="en-US" dirty="0" smtClean="0"/>
              <a:t>. </a:t>
            </a:r>
            <a:endParaRPr lang="en-US" dirty="0" smtClean="0"/>
          </a:p>
          <a:p>
            <a:r>
              <a:rPr lang="en-US" dirty="0" smtClean="0"/>
              <a:t>The </a:t>
            </a:r>
            <a:r>
              <a:rPr lang="en-US" dirty="0" smtClean="0"/>
              <a:t>main component of a starter </a:t>
            </a:r>
            <a:r>
              <a:rPr lang="en-US" dirty="0" smtClean="0"/>
              <a:t>is resistance </a:t>
            </a:r>
            <a:r>
              <a:rPr lang="en-US" dirty="0" smtClean="0"/>
              <a:t>Rs. In addition to this they have </a:t>
            </a:r>
            <a:r>
              <a:rPr lang="en-US" dirty="0" smtClean="0"/>
              <a:t>protective devices </a:t>
            </a:r>
            <a:r>
              <a:rPr lang="en-US" dirty="0" smtClean="0"/>
              <a:t>like no-voltage release coil </a:t>
            </a:r>
            <a:r>
              <a:rPr lang="en-US" dirty="0" smtClean="0"/>
              <a:t>and overload </a:t>
            </a:r>
            <a:r>
              <a:rPr lang="en-US" dirty="0" smtClean="0"/>
              <a:t>release coil. </a:t>
            </a:r>
            <a:endParaRPr lang="en-US" dirty="0" smtClean="0"/>
          </a:p>
          <a:p>
            <a:r>
              <a:rPr lang="en-US" dirty="0" smtClean="0"/>
              <a:t>There </a:t>
            </a:r>
            <a:r>
              <a:rPr lang="en-US" dirty="0" smtClean="0"/>
              <a:t>are 2-point </a:t>
            </a:r>
            <a:r>
              <a:rPr lang="en-US" dirty="0" smtClean="0"/>
              <a:t>starters meant </a:t>
            </a:r>
            <a:r>
              <a:rPr lang="en-US" dirty="0" smtClean="0"/>
              <a:t>for starting dc series motors </a:t>
            </a:r>
            <a:r>
              <a:rPr lang="en-US" dirty="0" smtClean="0"/>
              <a:t>3-point and </a:t>
            </a:r>
            <a:r>
              <a:rPr lang="en-US" dirty="0" smtClean="0"/>
              <a:t>4-point starters which are used for </a:t>
            </a:r>
            <a:r>
              <a:rPr lang="en-US" dirty="0" smtClean="0"/>
              <a:t>starting dc </a:t>
            </a:r>
            <a:r>
              <a:rPr lang="en-US" dirty="0" smtClean="0"/>
              <a:t>shunt and compound motors</a:t>
            </a:r>
            <a:r>
              <a:rPr lang="en-US" dirty="0" smtClean="0"/>
              <a:t>.</a:t>
            </a:r>
          </a:p>
          <a:p>
            <a:pPr>
              <a:buNone/>
            </a:pPr>
            <a:r>
              <a:rPr lang="en-US" b="1" dirty="0" smtClean="0"/>
              <a:t>DC 3-point </a:t>
            </a:r>
            <a:r>
              <a:rPr lang="en-US" b="1" dirty="0" smtClean="0"/>
              <a:t>Starter:</a:t>
            </a:r>
          </a:p>
          <a:p>
            <a:pPr algn="just"/>
            <a:r>
              <a:rPr lang="en-US" dirty="0" smtClean="0"/>
              <a:t>When the starter handle is moved from OFF position to stud (1) of Rs, the </a:t>
            </a:r>
            <a:r>
              <a:rPr lang="en-US" dirty="0" smtClean="0"/>
              <a:t>armature circuit </a:t>
            </a:r>
            <a:r>
              <a:rPr lang="en-US" dirty="0" smtClean="0"/>
              <a:t>of motor is closed through the starting resistance Rs and the </a:t>
            </a:r>
            <a:r>
              <a:rPr lang="en-US" dirty="0" smtClean="0"/>
              <a:t>overload release </a:t>
            </a:r>
            <a:r>
              <a:rPr lang="en-US" dirty="0" smtClean="0"/>
              <a:t>coil [OLR coil], thereby the starting current is controlled</a:t>
            </a:r>
            <a:r>
              <a:rPr lang="en-US" dirty="0" smtClean="0"/>
              <a:t>.</a:t>
            </a:r>
          </a:p>
          <a:p>
            <a:pPr algn="just"/>
            <a:r>
              <a:rPr lang="en-US" dirty="0" smtClean="0"/>
              <a:t> </a:t>
            </a:r>
            <a:r>
              <a:rPr lang="en-US" dirty="0" smtClean="0"/>
              <a:t>Field circuit </a:t>
            </a:r>
            <a:r>
              <a:rPr lang="en-US" dirty="0" smtClean="0"/>
              <a:t>of motor </a:t>
            </a:r>
            <a:r>
              <a:rPr lang="en-US" dirty="0" smtClean="0"/>
              <a:t>is also closed through the voltage coil [NVC]. </a:t>
            </a:r>
            <a:endParaRPr lang="en-US" dirty="0" smtClean="0"/>
          </a:p>
          <a:p>
            <a:pPr algn="just">
              <a:buFont typeface="Wingdings" pitchFamily="2" charset="2"/>
              <a:buChar char="v"/>
            </a:pPr>
            <a:r>
              <a:rPr lang="en-US" dirty="0" smtClean="0"/>
              <a:t> The </a:t>
            </a:r>
            <a:r>
              <a:rPr lang="en-US" dirty="0" smtClean="0"/>
              <a:t>motor starts running </a:t>
            </a:r>
            <a:r>
              <a:rPr lang="en-US" dirty="0" smtClean="0"/>
              <a:t>and back </a:t>
            </a:r>
            <a:r>
              <a:rPr lang="en-US" dirty="0" smtClean="0"/>
              <a:t>emf develops. Now the starter handle can be moved gradually from one stud </a:t>
            </a:r>
            <a:r>
              <a:rPr lang="en-US" dirty="0" smtClean="0"/>
              <a:t>to another </a:t>
            </a:r>
            <a:r>
              <a:rPr lang="en-US" dirty="0" smtClean="0"/>
              <a:t>and finally to ON.</a:t>
            </a:r>
            <a:endParaRPr lang="en-US" b="1" dirty="0" smtClean="0"/>
          </a:p>
          <a:p>
            <a:pPr>
              <a:buNone/>
            </a:pPr>
            <a:endParaRPr lang="en-US" b="1"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923026" y="1935164"/>
            <a:ext cx="10659374" cy="4389437"/>
          </a:xfrm>
        </p:spPr>
        <p:txBody>
          <a:bodyPr/>
          <a:lstStyle/>
          <a:p>
            <a:pPr algn="just"/>
            <a:r>
              <a:rPr lang="en-US" dirty="0" smtClean="0"/>
              <a:t>The starter handle should be moved against the restraining force offered by </a:t>
            </a:r>
            <a:r>
              <a:rPr lang="en-US" dirty="0" smtClean="0"/>
              <a:t>the spring </a:t>
            </a:r>
            <a:r>
              <a:rPr lang="en-US" dirty="0" smtClean="0"/>
              <a:t>mounted in the starter handle</a:t>
            </a:r>
            <a:r>
              <a:rPr lang="en-US" dirty="0" smtClean="0"/>
              <a:t>.</a:t>
            </a:r>
          </a:p>
          <a:p>
            <a:pPr algn="just">
              <a:buFont typeface="Wingdings" pitchFamily="2" charset="2"/>
              <a:buChar char="v"/>
            </a:pPr>
            <a:r>
              <a:rPr lang="en-US" dirty="0" smtClean="0"/>
              <a:t> Once </a:t>
            </a:r>
            <a:r>
              <a:rPr lang="en-US" dirty="0" smtClean="0"/>
              <a:t>the starter handle comes to ON </a:t>
            </a:r>
            <a:r>
              <a:rPr lang="en-US" dirty="0" smtClean="0"/>
              <a:t>position,the </a:t>
            </a:r>
            <a:r>
              <a:rPr lang="en-US" dirty="0" smtClean="0"/>
              <a:t>NVC holds the starter handle firmly, i.e. the electromagnetic attracts the soft </a:t>
            </a:r>
            <a:r>
              <a:rPr lang="en-US" dirty="0" smtClean="0"/>
              <a:t>iron piece </a:t>
            </a:r>
            <a:r>
              <a:rPr lang="en-US" dirty="0" smtClean="0"/>
              <a:t>attached to the starter handle</a:t>
            </a:r>
            <a:r>
              <a:rPr lang="en-US" dirty="0" smtClean="0"/>
              <a:t>.</a:t>
            </a:r>
          </a:p>
          <a:p>
            <a:pPr algn="just"/>
            <a:r>
              <a:rPr lang="en-US" dirty="0" smtClean="0"/>
              <a:t>Whenever supply fails, the NVC gets de-</a:t>
            </a:r>
            <a:r>
              <a:rPr lang="en-US" dirty="0" err="1" smtClean="0"/>
              <a:t>energised</a:t>
            </a:r>
            <a:r>
              <a:rPr lang="en-US" dirty="0" smtClean="0"/>
              <a:t> and the electromagnetic N </a:t>
            </a:r>
            <a:r>
              <a:rPr lang="en-US" dirty="0" smtClean="0"/>
              <a:t>is demagnetized</a:t>
            </a:r>
            <a:r>
              <a:rPr lang="en-US" dirty="0" smtClean="0"/>
              <a:t>. Because of spring “force, the starter” handle comes to OFF position.</a:t>
            </a:r>
          </a:p>
          <a:p>
            <a:pPr algn="just">
              <a:buFont typeface="Wingdings" pitchFamily="2" charset="2"/>
              <a:buChar char="v"/>
            </a:pPr>
            <a:r>
              <a:rPr lang="en-US" dirty="0" smtClean="0"/>
              <a:t>    When </a:t>
            </a:r>
            <a:r>
              <a:rPr lang="en-US" dirty="0" smtClean="0"/>
              <a:t>the motor is over loaded, electromagnetic force offered by the OLR coil is </a:t>
            </a:r>
            <a:r>
              <a:rPr lang="en-US" dirty="0" smtClean="0"/>
              <a:t>sufficient to </a:t>
            </a:r>
            <a:r>
              <a:rPr lang="en-US" dirty="0" smtClean="0"/>
              <a:t>attract the iron strip P. </a:t>
            </a:r>
            <a:endParaRPr lang="en-US" dirty="0" smtClean="0"/>
          </a:p>
          <a:p>
            <a:pPr algn="just">
              <a:buFont typeface="Wingdings" pitchFamily="2" charset="2"/>
              <a:buChar char="v"/>
            </a:pPr>
            <a:r>
              <a:rPr lang="en-US" dirty="0" smtClean="0"/>
              <a:t>    The </a:t>
            </a:r>
            <a:r>
              <a:rPr lang="en-US" dirty="0" smtClean="0"/>
              <a:t>contacts CC are bridged which results in </a:t>
            </a:r>
            <a:r>
              <a:rPr lang="en-US" dirty="0" smtClean="0"/>
              <a:t>short circuiting </a:t>
            </a:r>
            <a:r>
              <a:rPr lang="en-US" dirty="0" smtClean="0"/>
              <a:t>of NVC. So in this case also the electromagnet. “N” is demagnetized </a:t>
            </a:r>
            <a:r>
              <a:rPr lang="en-US" dirty="0" smtClean="0"/>
              <a:t>and the </a:t>
            </a:r>
            <a:r>
              <a:rPr lang="en-US" dirty="0" smtClean="0"/>
              <a:t>starter handle comes to OFF position. In this way the motor is protected </a:t>
            </a:r>
            <a:r>
              <a:rPr lang="en-US" dirty="0" smtClean="0"/>
              <a:t>against failure </a:t>
            </a:r>
            <a:r>
              <a:rPr lang="en-US" dirty="0" smtClean="0"/>
              <a:t>of supply and against overloading.</a:t>
            </a:r>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902897" y="945300"/>
            <a:ext cx="5808453" cy="5498632"/>
          </a:xfrm>
        </p:spPr>
        <p:txBody>
          <a:bodyPr/>
          <a:lstStyle/>
          <a:p>
            <a:pPr algn="just"/>
            <a:r>
              <a:rPr lang="en-US" sz="1600" dirty="0" smtClean="0"/>
              <a:t>The main drawback here is, under normal running condition of motor, the </a:t>
            </a:r>
            <a:r>
              <a:rPr lang="en-US" sz="1600" dirty="0" smtClean="0"/>
              <a:t>resistance Rs </a:t>
            </a:r>
            <a:r>
              <a:rPr lang="en-US" sz="1600" dirty="0" smtClean="0"/>
              <a:t>included in the field circuit, reduces the field current unnecessarily. </a:t>
            </a:r>
            <a:endParaRPr lang="en-US" sz="1600" dirty="0" smtClean="0"/>
          </a:p>
          <a:p>
            <a:pPr algn="just"/>
            <a:r>
              <a:rPr lang="en-US" sz="1600" dirty="0" smtClean="0"/>
              <a:t>This results </a:t>
            </a:r>
            <a:r>
              <a:rPr lang="en-US" sz="1600" dirty="0" smtClean="0"/>
              <a:t>in less torque production and poor commutation. This problem is removed </a:t>
            </a:r>
            <a:r>
              <a:rPr lang="en-US" sz="1600" dirty="0" smtClean="0"/>
              <a:t>by</a:t>
            </a:r>
            <a:r>
              <a:rPr lang="en-US" sz="1600" dirty="0" smtClean="0"/>
              <a:t> attaching a metal plate in the form of an arc just below the starting resistance</a:t>
            </a:r>
            <a:r>
              <a:rPr lang="en-US" sz="1600" dirty="0" smtClean="0"/>
              <a:t>.</a:t>
            </a:r>
          </a:p>
          <a:p>
            <a:pPr algn="just"/>
            <a:r>
              <a:rPr lang="en-US" sz="1600" dirty="0" smtClean="0"/>
              <a:t> There is </a:t>
            </a:r>
            <a:r>
              <a:rPr lang="en-US" sz="1600" dirty="0" smtClean="0"/>
              <a:t>no electrical contact between this metal arc and the starting resistance. It is </a:t>
            </a:r>
            <a:r>
              <a:rPr lang="en-US" sz="1600" dirty="0" smtClean="0"/>
              <a:t>so positioned </a:t>
            </a:r>
            <a:r>
              <a:rPr lang="en-US" sz="1600" dirty="0" smtClean="0"/>
              <a:t>that when the handle touches stud 1 it also touches the metal arc </a:t>
            </a:r>
            <a:r>
              <a:rPr lang="en-US" sz="1600" dirty="0" smtClean="0"/>
              <a:t>through which </a:t>
            </a:r>
            <a:r>
              <a:rPr lang="en-US" sz="1600" dirty="0" smtClean="0"/>
              <a:t>the field gets the full voltage applied.</a:t>
            </a:r>
          </a:p>
          <a:p>
            <a:pPr algn="just"/>
            <a:r>
              <a:rPr lang="en-US" sz="1600" dirty="0" smtClean="0"/>
              <a:t>This three-point starter is not suitable in cases where the motor speed is </a:t>
            </a:r>
            <a:r>
              <a:rPr lang="en-US" sz="1600" dirty="0" smtClean="0"/>
              <a:t>controlled by </a:t>
            </a:r>
            <a:r>
              <a:rPr lang="en-US" sz="1600" dirty="0" smtClean="0"/>
              <a:t>weakening its field. This would result in de-</a:t>
            </a:r>
            <a:r>
              <a:rPr lang="en-US" sz="1600" dirty="0" err="1" smtClean="0"/>
              <a:t>energising</a:t>
            </a:r>
            <a:r>
              <a:rPr lang="en-US" sz="1600" dirty="0" smtClean="0"/>
              <a:t> of the no </a:t>
            </a:r>
            <a:r>
              <a:rPr lang="en-US" sz="1600" dirty="0" smtClean="0"/>
              <a:t>voltage release </a:t>
            </a:r>
            <a:r>
              <a:rPr lang="en-US" sz="1600" dirty="0" smtClean="0"/>
              <a:t>coil and so the handle will automatically come back to the OFF position.</a:t>
            </a:r>
          </a:p>
          <a:p>
            <a:pPr algn="just"/>
            <a:r>
              <a:rPr lang="en-US" sz="1600" dirty="0" smtClean="0"/>
              <a:t>This disadvantage is overcome in the 4-point starter. In that starter there is one </a:t>
            </a:r>
            <a:r>
              <a:rPr lang="en-US" sz="1600" dirty="0" smtClean="0"/>
              <a:t>more parallel </a:t>
            </a:r>
            <a:r>
              <a:rPr lang="en-US" sz="1600" dirty="0" smtClean="0"/>
              <a:t>circuit comprising of the brass strip, no voltage release coil and a series </a:t>
            </a:r>
            <a:r>
              <a:rPr lang="en-US" sz="1600" dirty="0" smtClean="0"/>
              <a:t>protective resistance</a:t>
            </a:r>
            <a:r>
              <a:rPr lang="en-US" sz="1600" dirty="0" smtClean="0"/>
              <a:t>. The field winding </a:t>
            </a:r>
            <a:r>
              <a:rPr lang="en-US" sz="1600" dirty="0" smtClean="0"/>
              <a:t>constitutes </a:t>
            </a:r>
            <a:r>
              <a:rPr lang="en-US" sz="1600" dirty="0" smtClean="0"/>
              <a:t>another parallel circuit having </a:t>
            </a:r>
            <a:r>
              <a:rPr lang="en-US" sz="1600" dirty="0" smtClean="0"/>
              <a:t>its own </a:t>
            </a:r>
            <a:r>
              <a:rPr lang="en-US" sz="1600" dirty="0" smtClean="0"/>
              <a:t>regulator.</a:t>
            </a:r>
            <a:endParaRPr lang="en-US" sz="1600" dirty="0"/>
          </a:p>
        </p:txBody>
      </p:sp>
      <p:pic>
        <p:nvPicPr>
          <p:cNvPr id="2050" name="Picture 2"/>
          <p:cNvPicPr>
            <a:picLocks noGrp="1" noChangeAspect="1" noChangeArrowheads="1"/>
          </p:cNvPicPr>
          <p:nvPr>
            <p:ph sz="half" idx="2"/>
          </p:nvPr>
        </p:nvPicPr>
        <p:blipFill>
          <a:blip r:embed="rId2"/>
          <a:srcRect/>
          <a:stretch>
            <a:fillRect/>
          </a:stretch>
        </p:blipFill>
        <p:spPr bwMode="auto">
          <a:xfrm>
            <a:off x="7010372" y="989222"/>
            <a:ext cx="4462759" cy="5083774"/>
          </a:xfrm>
          <a:prstGeom prst="rect">
            <a:avLst/>
          </a:prstGeom>
          <a:noFill/>
          <a:ln w="9525">
            <a:noFill/>
            <a:miter lim="800000"/>
            <a:headEnd/>
            <a:tailEnd/>
          </a:ln>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704850"/>
            <a:ext cx="10972800" cy="442463"/>
          </a:xfrm>
        </p:spPr>
        <p:txBody>
          <a:bodyPr/>
          <a:lstStyle/>
          <a:p>
            <a:r>
              <a:rPr lang="en-US" b="1" dirty="0" smtClean="0"/>
              <a:t>DC Shunt Motor Applications</a:t>
            </a:r>
            <a:endParaRPr lang="en-US" b="1" dirty="0"/>
          </a:p>
        </p:txBody>
      </p:sp>
      <p:sp>
        <p:nvSpPr>
          <p:cNvPr id="6" name="Content Placeholder 5"/>
          <p:cNvSpPr>
            <a:spLocks noGrp="1"/>
          </p:cNvSpPr>
          <p:nvPr>
            <p:ph idx="1"/>
          </p:nvPr>
        </p:nvSpPr>
        <p:spPr>
          <a:xfrm>
            <a:off x="885645" y="1279556"/>
            <a:ext cx="10972800" cy="5155750"/>
          </a:xfrm>
        </p:spPr>
        <p:txBody>
          <a:bodyPr/>
          <a:lstStyle/>
          <a:p>
            <a:r>
              <a:rPr lang="en-US" dirty="0" smtClean="0"/>
              <a:t>These motors are used wherever stable speed is required.</a:t>
            </a:r>
          </a:p>
          <a:p>
            <a:r>
              <a:rPr lang="en-US" dirty="0" smtClean="0"/>
              <a:t>This kind of DC motor can be used in Centrifugal Pumps, Lifts, Weaving Machine, Lathe Machines, Blowers, Fans, Conveyors, Spinning machines, etc</a:t>
            </a:r>
            <a:r>
              <a:rPr lang="en-US" dirty="0" smtClean="0"/>
              <a:t>.</a:t>
            </a:r>
          </a:p>
          <a:p>
            <a:r>
              <a:rPr lang="en-US" dirty="0" smtClean="0"/>
              <a:t>The applications of this motor mainly comprise machines instruments like </a:t>
            </a:r>
            <a:r>
              <a:rPr lang="en-US" b="1" dirty="0" smtClean="0"/>
              <a:t>grinders, latches &amp; industrial tools like compressors as well as fans.</a:t>
            </a:r>
          </a:p>
          <a:p>
            <a:pPr>
              <a:buNone/>
            </a:pPr>
            <a:r>
              <a:rPr lang="en-US" b="1" dirty="0" smtClean="0"/>
              <a:t>Application of DC Series </a:t>
            </a:r>
            <a:r>
              <a:rPr lang="en-US" b="1" dirty="0" smtClean="0"/>
              <a:t>motor:</a:t>
            </a:r>
            <a:endParaRPr lang="en-US" dirty="0" smtClean="0"/>
          </a:p>
          <a:p>
            <a:r>
              <a:rPr lang="en-US" dirty="0" smtClean="0"/>
              <a:t>Cranes.</a:t>
            </a:r>
          </a:p>
          <a:p>
            <a:r>
              <a:rPr lang="en-US" dirty="0" smtClean="0"/>
              <a:t>Air compressor.</a:t>
            </a:r>
          </a:p>
          <a:p>
            <a:r>
              <a:rPr lang="en-US" dirty="0" smtClean="0"/>
              <a:t>Lifts.</a:t>
            </a:r>
          </a:p>
          <a:p>
            <a:r>
              <a:rPr lang="en-US" dirty="0" smtClean="0"/>
              <a:t>Elevators.</a:t>
            </a:r>
          </a:p>
          <a:p>
            <a:r>
              <a:rPr lang="en-US" dirty="0" smtClean="0"/>
              <a:t>Winching system.</a:t>
            </a:r>
          </a:p>
          <a:p>
            <a:r>
              <a:rPr lang="en-US" dirty="0" smtClean="0"/>
              <a:t>Electric traction.</a:t>
            </a:r>
          </a:p>
          <a:p>
            <a:r>
              <a:rPr lang="en-US" dirty="0" smtClean="0"/>
              <a:t>Hair drier.</a:t>
            </a:r>
          </a:p>
          <a:p>
            <a:r>
              <a:rPr lang="en-US" dirty="0" smtClean="0"/>
              <a:t>Vacuum cleaner and in speed regulation application.</a:t>
            </a:r>
          </a:p>
          <a:p>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4272" y="1173192"/>
            <a:ext cx="10972800" cy="4642451"/>
          </a:xfrm>
        </p:spPr>
        <p:txBody>
          <a:bodyPr/>
          <a:lstStyle/>
          <a:p>
            <a:r>
              <a:rPr lang="en-US" b="1" dirty="0" smtClean="0"/>
              <a:t>Application of DC Compound motor</a:t>
            </a:r>
          </a:p>
          <a:p>
            <a:r>
              <a:rPr lang="en-US" dirty="0" smtClean="0"/>
              <a:t>⇒ By compound motor, we get high starting torque and nearly constant speed. Because of that Compound motors are used where we require high starting torque and constant speed.</a:t>
            </a:r>
          </a:p>
          <a:p>
            <a:r>
              <a:rPr lang="en-US" dirty="0" smtClean="0"/>
              <a:t>⇒ A compound motor is used in Presses, Shears, Conveyors, Elevators, Rolling Mills, Heavy Planners, etc.</a:t>
            </a:r>
          </a:p>
          <a:p>
            <a:pPr>
              <a:buNone/>
            </a:pPr>
            <a:r>
              <a:rPr lang="en-US" b="1" dirty="0" smtClean="0"/>
              <a:t>Why D.C motors are used?</a:t>
            </a:r>
          </a:p>
          <a:p>
            <a:r>
              <a:rPr lang="en-US" dirty="0" smtClean="0"/>
              <a:t>While some may claim that direct-current (DC) motors are no longer relevant, that is definitely not the case. DC motors and DC converters/drives are alive and well in the industry. D.C motors have some advantages like</a:t>
            </a:r>
          </a:p>
          <a:p>
            <a:r>
              <a:rPr lang="en-US" dirty="0" smtClean="0"/>
              <a:t>Low construction cost</a:t>
            </a:r>
          </a:p>
          <a:p>
            <a:r>
              <a:rPr lang="en-US" dirty="0" smtClean="0"/>
              <a:t>Speed control over a wide range</a:t>
            </a:r>
          </a:p>
          <a:p>
            <a:r>
              <a:rPr lang="en-US" dirty="0" smtClean="0"/>
              <a:t>High starting torque</a:t>
            </a:r>
          </a:p>
          <a:p>
            <a:r>
              <a:rPr lang="en-US" dirty="0" smtClean="0"/>
              <a:t>Quick Starting and Stopping, Reversing and Acceleration</a:t>
            </a:r>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362973" y="1147682"/>
            <a:ext cx="10213675" cy="4708981"/>
          </a:xfrm>
          <a:prstGeom prst="rect">
            <a:avLst/>
          </a:prstGeom>
        </p:spPr>
        <p:txBody>
          <a:bodyPr wrap="square">
            <a:spAutoFit/>
          </a:bodyPr>
          <a:lstStyle/>
          <a:p>
            <a:r>
              <a:rPr lang="en-US" sz="2000" dirty="0" smtClean="0">
                <a:latin typeface="Times New Roman" pitchFamily="18" charset="0"/>
                <a:cs typeface="Times New Roman" pitchFamily="18" charset="0"/>
              </a:rPr>
              <a:t>3. </a:t>
            </a:r>
            <a:r>
              <a:rPr lang="en-US" sz="2000" b="1" dirty="0" smtClean="0">
                <a:latin typeface="Times New Roman" pitchFamily="18" charset="0"/>
                <a:cs typeface="Times New Roman" pitchFamily="18" charset="0"/>
              </a:rPr>
              <a:t>Periodic Waveform</a:t>
            </a:r>
            <a:r>
              <a:rPr lang="en-US" sz="2000" dirty="0" smtClean="0">
                <a:latin typeface="Times New Roman" pitchFamily="18" charset="0"/>
                <a:cs typeface="Times New Roman" pitchFamily="18" charset="0"/>
              </a:rPr>
              <a:t>: Periodic waveform is one which repeats itself after definite time intervals. </a:t>
            </a:r>
          </a:p>
          <a:p>
            <a:r>
              <a:rPr lang="en-US" sz="2000" dirty="0" smtClean="0">
                <a:latin typeface="Times New Roman" pitchFamily="18" charset="0"/>
                <a:cs typeface="Times New Roman" pitchFamily="18" charset="0"/>
              </a:rPr>
              <a:t>4. </a:t>
            </a:r>
            <a:r>
              <a:rPr lang="en-US" sz="2000" b="1" dirty="0" smtClean="0">
                <a:latin typeface="Times New Roman" pitchFamily="18" charset="0"/>
                <a:cs typeface="Times New Roman" pitchFamily="18" charset="0"/>
              </a:rPr>
              <a:t>Sinusoidal and Non-Sinusoidal Waveform Sinusoidal waveform </a:t>
            </a:r>
            <a:r>
              <a:rPr lang="en-US" sz="2000" dirty="0" smtClean="0">
                <a:latin typeface="Times New Roman" pitchFamily="18" charset="0"/>
                <a:cs typeface="Times New Roman" pitchFamily="18" charset="0"/>
              </a:rPr>
              <a:t>:It is an alternating waveform in which sine law is followed. Non-sinusoidal waveform It is an alternating waveform in which sine law is not followed. </a:t>
            </a:r>
          </a:p>
          <a:p>
            <a:r>
              <a:rPr lang="en-US" sz="2000" dirty="0" smtClean="0">
                <a:latin typeface="Times New Roman" pitchFamily="18" charset="0"/>
                <a:cs typeface="Times New Roman" pitchFamily="18" charset="0"/>
              </a:rPr>
              <a:t>5. </a:t>
            </a:r>
            <a:r>
              <a:rPr lang="en-US" sz="2000" b="1" dirty="0" smtClean="0">
                <a:latin typeface="Times New Roman" pitchFamily="18" charset="0"/>
                <a:cs typeface="Times New Roman" pitchFamily="18" charset="0"/>
              </a:rPr>
              <a:t>Cycle </a:t>
            </a:r>
            <a:r>
              <a:rPr lang="en-US" sz="2000" dirty="0" smtClean="0">
                <a:latin typeface="Times New Roman" pitchFamily="18" charset="0"/>
                <a:cs typeface="Times New Roman" pitchFamily="18" charset="0"/>
              </a:rPr>
              <a:t>:One complete set of positive and negative halves constitute a cycle. </a:t>
            </a:r>
          </a:p>
          <a:p>
            <a:r>
              <a:rPr lang="en-US" sz="2000" dirty="0" smtClean="0">
                <a:latin typeface="Times New Roman" pitchFamily="18" charset="0"/>
                <a:cs typeface="Times New Roman" pitchFamily="18" charset="0"/>
              </a:rPr>
              <a:t>6. </a:t>
            </a:r>
            <a:r>
              <a:rPr lang="en-US" sz="2000" b="1" dirty="0" smtClean="0">
                <a:latin typeface="Times New Roman" pitchFamily="18" charset="0"/>
                <a:cs typeface="Times New Roman" pitchFamily="18" charset="0"/>
              </a:rPr>
              <a:t>Amplitude</a:t>
            </a:r>
            <a:r>
              <a:rPr lang="en-US" sz="2000" dirty="0" smtClean="0">
                <a:latin typeface="Times New Roman" pitchFamily="18" charset="0"/>
                <a:cs typeface="Times New Roman" pitchFamily="18" charset="0"/>
              </a:rPr>
              <a:t>: The maximum positive or negative value of an alternating quantity is called the amplitude. </a:t>
            </a:r>
          </a:p>
          <a:p>
            <a:r>
              <a:rPr lang="en-US" sz="2000" dirty="0" smtClean="0">
                <a:latin typeface="Times New Roman" pitchFamily="18" charset="0"/>
                <a:cs typeface="Times New Roman" pitchFamily="18" charset="0"/>
              </a:rPr>
              <a:t>7. </a:t>
            </a:r>
            <a:r>
              <a:rPr lang="en-US" sz="2000" b="1" dirty="0" smtClean="0">
                <a:latin typeface="Times New Roman" pitchFamily="18" charset="0"/>
                <a:cs typeface="Times New Roman" pitchFamily="18" charset="0"/>
              </a:rPr>
              <a:t>Frequency:</a:t>
            </a:r>
            <a:r>
              <a:rPr lang="en-US" sz="2000" dirty="0" smtClean="0">
                <a:latin typeface="Times New Roman" pitchFamily="18" charset="0"/>
                <a:cs typeface="Times New Roman" pitchFamily="18" charset="0"/>
              </a:rPr>
              <a:t> The number of cycles per second of an alternating quantity is known as frequency. Unit for frequency is expressed as c/s or Hertz (Hz).</a:t>
            </a:r>
          </a:p>
          <a:p>
            <a:r>
              <a:rPr lang="en-US" sz="2000" dirty="0" smtClean="0">
                <a:latin typeface="Times New Roman" pitchFamily="18" charset="0"/>
                <a:cs typeface="Times New Roman" pitchFamily="18" charset="0"/>
              </a:rPr>
              <a:t> 8. </a:t>
            </a:r>
            <a:r>
              <a:rPr lang="en-US" sz="2000" b="1" dirty="0" smtClean="0">
                <a:latin typeface="Times New Roman" pitchFamily="18" charset="0"/>
                <a:cs typeface="Times New Roman" pitchFamily="18" charset="0"/>
              </a:rPr>
              <a:t>Period (T)</a:t>
            </a:r>
            <a:r>
              <a:rPr lang="en-US" sz="2000" dirty="0" smtClean="0">
                <a:latin typeface="Times New Roman" pitchFamily="18" charset="0"/>
                <a:cs typeface="Times New Roman" pitchFamily="18" charset="0"/>
              </a:rPr>
              <a:t>: Time period of an alternating quantity is the time taken to complete one cycle. Time period is equal to the reciprocal of frequency. Time period is expressed in </a:t>
            </a:r>
            <a:r>
              <a:rPr lang="en-US" sz="2000" dirty="0" err="1" smtClean="0">
                <a:latin typeface="Times New Roman" pitchFamily="18" charset="0"/>
                <a:cs typeface="Times New Roman" pitchFamily="18" charset="0"/>
              </a:rPr>
              <a:t>secs</a:t>
            </a:r>
            <a:r>
              <a:rPr lang="en-US" sz="2000" dirty="0" smtClean="0">
                <a:latin typeface="Times New Roman" pitchFamily="18" charset="0"/>
                <a:cs typeface="Times New Roman" pitchFamily="18" charset="0"/>
              </a:rPr>
              <a:t>. </a:t>
            </a:r>
          </a:p>
          <a:p>
            <a:r>
              <a:rPr lang="en-US" sz="2000" dirty="0" smtClean="0">
                <a:latin typeface="Times New Roman" pitchFamily="18" charset="0"/>
                <a:cs typeface="Times New Roman" pitchFamily="18" charset="0"/>
              </a:rPr>
              <a:t>9. </a:t>
            </a:r>
            <a:r>
              <a:rPr lang="en-US" sz="2000" b="1" dirty="0" smtClean="0">
                <a:latin typeface="Times New Roman" pitchFamily="18" charset="0"/>
                <a:cs typeface="Times New Roman" pitchFamily="18" charset="0"/>
              </a:rPr>
              <a:t>Phase :</a:t>
            </a:r>
            <a:r>
              <a:rPr lang="en-US" sz="2000" dirty="0" smtClean="0">
                <a:latin typeface="Times New Roman" pitchFamily="18" charset="0"/>
                <a:cs typeface="Times New Roman" pitchFamily="18" charset="0"/>
              </a:rPr>
              <a:t>The phase at any point on a given wave is the time that has elapsed since the quantity has last passed through zero point of reference and passed positively. </a:t>
            </a:r>
          </a:p>
          <a:p>
            <a:r>
              <a:rPr lang="en-US" sz="2000" dirty="0" smtClean="0">
                <a:latin typeface="Times New Roman" pitchFamily="18" charset="0"/>
                <a:cs typeface="Times New Roman" pitchFamily="18" charset="0"/>
              </a:rPr>
              <a:t>10. </a:t>
            </a:r>
            <a:r>
              <a:rPr lang="en-US" sz="2000" b="1" dirty="0" smtClean="0">
                <a:latin typeface="Times New Roman" pitchFamily="18" charset="0"/>
                <a:cs typeface="Times New Roman" pitchFamily="18" charset="0"/>
              </a:rPr>
              <a:t>Phase Difference: </a:t>
            </a:r>
            <a:r>
              <a:rPr lang="en-US" sz="2000" dirty="0" smtClean="0">
                <a:latin typeface="Times New Roman" pitchFamily="18" charset="0"/>
                <a:cs typeface="Times New Roman" pitchFamily="18" charset="0"/>
              </a:rPr>
              <a:t>The term is used to compare the phase of two waveforms or alternating quantities</a:t>
            </a:r>
            <a:endParaRPr lang="en-US"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a:srcRect/>
          <a:stretch>
            <a:fillRect/>
          </a:stretch>
        </p:blipFill>
        <p:spPr bwMode="auto">
          <a:xfrm>
            <a:off x="1814513" y="333375"/>
            <a:ext cx="8562975" cy="61912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8520" y="704850"/>
            <a:ext cx="10693879" cy="1143000"/>
          </a:xfrm>
        </p:spPr>
        <p:txBody>
          <a:bodyPr/>
          <a:lstStyle/>
          <a:p>
            <a:r>
              <a:rPr lang="en-US" dirty="0" smtClean="0"/>
              <a:t>CONCEPT OF 3-PHASE EMF GENERATION </a:t>
            </a:r>
            <a:endParaRPr lang="en-US" dirty="0"/>
          </a:p>
        </p:txBody>
      </p:sp>
      <p:sp>
        <p:nvSpPr>
          <p:cNvPr id="3" name="Content Placeholder 2"/>
          <p:cNvSpPr>
            <a:spLocks noGrp="1"/>
          </p:cNvSpPr>
          <p:nvPr>
            <p:ph idx="1"/>
          </p:nvPr>
        </p:nvSpPr>
        <p:spPr>
          <a:xfrm>
            <a:off x="845388" y="1935164"/>
            <a:ext cx="10737011" cy="4389437"/>
          </a:xfrm>
        </p:spPr>
        <p:txBody>
          <a:bodyPr/>
          <a:lstStyle/>
          <a:p>
            <a:pPr algn="just"/>
            <a:r>
              <a:rPr lang="en-US" dirty="0" smtClean="0"/>
              <a:t>Definition and Computation: We have seen above only about single phase systems. Generally generation, transmission and distribution of electrical energy are of three phase in nature. </a:t>
            </a:r>
          </a:p>
          <a:p>
            <a:pPr algn="just"/>
            <a:r>
              <a:rPr lang="en-US" dirty="0" smtClean="0"/>
              <a:t>Three phase system is a every common poly phase system. It could be viewed as the combination of three single phase systems with a phase difference of 120° between every pair.</a:t>
            </a:r>
          </a:p>
          <a:p>
            <a:pPr algn="just"/>
            <a:r>
              <a:rPr lang="en-US" dirty="0" smtClean="0"/>
              <a:t> Generation, transmission and distribution of three phase power is cheaper. Three phase system is more efficient compared to single phase system. Uniform torque production occurs in three phase system whereas pulsating torque is produced in the case of a single phase system. </a:t>
            </a:r>
          </a:p>
          <a:p>
            <a:pPr algn="just"/>
            <a:r>
              <a:rPr lang="en-US" dirty="0" smtClean="0"/>
              <a:t>Because of these advantages, the overall generation, transmission and distribution of electrical power is usually of three phase. This chapter deals with the generation of 3-phase emf. </a:t>
            </a:r>
            <a:endParaRPr lang="en-US"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2014</TotalTime>
  <Words>3159</Words>
  <Application>Microsoft Office PowerPoint</Application>
  <PresentationFormat>Custom</PresentationFormat>
  <Paragraphs>171</Paragraphs>
  <Slides>66</Slides>
  <Notes>0</Notes>
  <HiddenSlides>0</HiddenSlides>
  <MMClips>0</MMClip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Flow</vt:lpstr>
      <vt:lpstr> BASICS OF ELECTRICAL AND ELECTRONICS ENGINEERING</vt:lpstr>
      <vt:lpstr>Slide 2</vt:lpstr>
      <vt:lpstr> </vt:lpstr>
      <vt:lpstr>Slide 4</vt:lpstr>
      <vt:lpstr>Slide 5</vt:lpstr>
      <vt:lpstr>TERMINOLOGY</vt:lpstr>
      <vt:lpstr>Slide 7</vt:lpstr>
      <vt:lpstr>Slide 8</vt:lpstr>
      <vt:lpstr>CONCEPT OF 3-PHASE EMF GENERATION </vt:lpstr>
      <vt:lpstr>Generation of Three Phase emf</vt:lpstr>
      <vt:lpstr>Slide 11</vt:lpstr>
      <vt:lpstr>Slide 12</vt:lpstr>
      <vt:lpstr>ROOT MEAN SQUARE (RMS) OR EFFECTIVE VALUE</vt:lpstr>
      <vt:lpstr>Determination of RMS Value for any Alternating Circuit</vt:lpstr>
      <vt:lpstr>Slide 15</vt:lpstr>
      <vt:lpstr>Slide 16</vt:lpstr>
      <vt:lpstr>Slide 17</vt:lpstr>
      <vt:lpstr>Slide 18</vt:lpstr>
      <vt:lpstr>AVERAGE VALUE OF AC</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DC Machines</vt:lpstr>
      <vt:lpstr>DC GENERATOR </vt:lpstr>
      <vt:lpstr>Slide 37</vt:lpstr>
      <vt:lpstr>Slide 38</vt:lpstr>
      <vt:lpstr>Slide 39</vt:lpstr>
      <vt:lpstr>Slide 40</vt:lpstr>
      <vt:lpstr>Slide 41</vt:lpstr>
      <vt:lpstr>EMF Equation or Equation for the emf Generated:</vt:lpstr>
      <vt:lpstr>Slide 43</vt:lpstr>
      <vt:lpstr>Types of DC Generator</vt:lpstr>
      <vt:lpstr>Electrical Equivalent Circuits, Current and Voltage Equations of DC Generators</vt:lpstr>
      <vt:lpstr>Slide 46</vt:lpstr>
      <vt:lpstr>Slide 47</vt:lpstr>
      <vt:lpstr>Slide 48</vt:lpstr>
      <vt:lpstr>Slide 49</vt:lpstr>
      <vt:lpstr>Slide 50</vt:lpstr>
      <vt:lpstr>Applications of DC Generators</vt:lpstr>
      <vt:lpstr>Applications of DC Series and Compound Generators:</vt:lpstr>
      <vt:lpstr>DC MOTOR</vt:lpstr>
      <vt:lpstr>Slide 54</vt:lpstr>
      <vt:lpstr>Slide 55</vt:lpstr>
      <vt:lpstr>Slide 56</vt:lpstr>
      <vt:lpstr>Slide 57</vt:lpstr>
      <vt:lpstr>Slide 58</vt:lpstr>
      <vt:lpstr>Slide 59</vt:lpstr>
      <vt:lpstr>Slide 60</vt:lpstr>
      <vt:lpstr>Starter:</vt:lpstr>
      <vt:lpstr>Need of Starter</vt:lpstr>
      <vt:lpstr>Slide 63</vt:lpstr>
      <vt:lpstr>Slide 64</vt:lpstr>
      <vt:lpstr>DC Shunt Motor Applications</vt:lpstr>
      <vt:lpstr>Slide 66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UNIT-5</dc:title>
  <dc:creator>austindaniel01@outlook.com</dc:creator>
  <cp:lastModifiedBy>Admin</cp:lastModifiedBy>
  <cp:revision>396</cp:revision>
  <dcterms:created xsi:type="dcterms:W3CDTF">2020-11-12T06:01:28Z</dcterms:created>
  <dcterms:modified xsi:type="dcterms:W3CDTF">2023-01-06T15:37:29Z</dcterms:modified>
</cp:coreProperties>
</file>